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14F841-21AF-43EC-BC61-E79A59C9321D}" type="datetimeFigureOut">
              <a:rPr lang="en-US" smtClean="0"/>
              <a:t>8/9/2023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546CB3-BFEC-47B4-B05A-D2323E3F452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85EE51-CFEF-4C18-8066-6551588EEF1C}" type="slidenum">
              <a:rPr lang="en-US" smtClean="0"/>
              <a:pPr/>
              <a:t>54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30106A5-C07D-4187-A27D-195B00328B91}"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106A5-C07D-4187-A27D-195B00328B91}"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106A5-C07D-4187-A27D-195B00328B91}"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106A5-C07D-4187-A27D-195B00328B91}"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106A5-C07D-4187-A27D-195B00328B91}"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0106A5-C07D-4187-A27D-195B00328B91}"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0106A5-C07D-4187-A27D-195B00328B91}"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0106A5-C07D-4187-A27D-195B00328B91}"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106A5-C07D-4187-A27D-195B00328B91}"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0106A5-C07D-4187-A27D-195B00328B91}"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0106A5-C07D-4187-A27D-195B00328B91}"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751A3-F3D7-4B6A-BBCC-9EA9CB4450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106A5-C07D-4187-A27D-195B00328B91}" type="datetimeFigureOut">
              <a:rPr lang="en-US" smtClean="0"/>
              <a:pPr/>
              <a:t>8/9/2023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751A3-F3D7-4B6A-BBCC-9EA9CB4450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066800"/>
            <a:ext cx="7772400" cy="1470025"/>
          </a:xfrm>
        </p:spPr>
        <p:txBody>
          <a:bodyPr>
            <a:normAutofit/>
          </a:bodyPr>
          <a:lstStyle/>
          <a:p>
            <a:r>
              <a:rPr lang="en-US" sz="5400" b="1" dirty="0">
                <a:solidFill>
                  <a:srgbClr val="00B050"/>
                </a:solidFill>
                <a:latin typeface="Times New Roman" panose="02020603050405020304" pitchFamily="18" charset="0"/>
                <a:cs typeface="Times New Roman" panose="02020603050405020304" pitchFamily="18" charset="0"/>
              </a:rPr>
              <a:t>UNIT 2</a:t>
            </a:r>
          </a:p>
        </p:txBody>
      </p:sp>
      <p:sp>
        <p:nvSpPr>
          <p:cNvPr id="3" name="Subtitle 2"/>
          <p:cNvSpPr>
            <a:spLocks noGrp="1"/>
          </p:cNvSpPr>
          <p:nvPr>
            <p:ph type="subTitle" idx="1"/>
          </p:nvPr>
        </p:nvSpPr>
        <p:spPr>
          <a:xfrm>
            <a:off x="914400" y="2819400"/>
            <a:ext cx="7086600" cy="2971800"/>
          </a:xfrm>
        </p:spPr>
        <p:txBody>
          <a:bodyPr>
            <a:noAutofit/>
          </a:bodyPr>
          <a:lstStyle/>
          <a:p>
            <a:r>
              <a:rPr lang="en-US" sz="4000" b="1" dirty="0">
                <a:solidFill>
                  <a:srgbClr val="FF0000"/>
                </a:solidFill>
                <a:latin typeface="Times New Roman" panose="02020603050405020304" pitchFamily="18" charset="0"/>
                <a:cs typeface="Times New Roman" panose="02020603050405020304" pitchFamily="18" charset="0"/>
              </a:rPr>
              <a:t>Life cycle phases </a:t>
            </a:r>
            <a:br>
              <a:rPr lang="en-US" sz="4000" dirty="0">
                <a:solidFill>
                  <a:srgbClr val="FF0000"/>
                </a:solidFill>
                <a:latin typeface="Times New Roman" panose="02020603050405020304" pitchFamily="18" charset="0"/>
                <a:cs typeface="Times New Roman" panose="02020603050405020304" pitchFamily="18" charset="0"/>
              </a:rPr>
            </a:br>
            <a:endParaRPr lang="en-US" sz="4000" dirty="0">
              <a:solidFill>
                <a:srgbClr val="FF0000"/>
              </a:solidFill>
              <a:latin typeface="Times New Roman" panose="02020603050405020304" pitchFamily="18" charset="0"/>
              <a:cs typeface="Times New Roman" panose="02020603050405020304" pitchFamily="18" charset="0"/>
            </a:endParaRPr>
          </a:p>
          <a:p>
            <a:r>
              <a:rPr lang="en-US" sz="4000">
                <a:solidFill>
                  <a:schemeClr val="tx2"/>
                </a:solidFill>
                <a:latin typeface="Times New Roman" panose="02020603050405020304" pitchFamily="18" charset="0"/>
                <a:cs typeface="Times New Roman" panose="02020603050405020304" pitchFamily="18" charset="0"/>
              </a:rPr>
              <a:t>Dr</a:t>
            </a:r>
            <a:r>
              <a:rPr lang="en-US" sz="4000" dirty="0">
                <a:solidFill>
                  <a:schemeClr val="tx2"/>
                </a:solidFill>
                <a:latin typeface="Times New Roman" panose="02020603050405020304" pitchFamily="18" charset="0"/>
                <a:cs typeface="Times New Roman" panose="02020603050405020304" pitchFamily="18" charset="0"/>
              </a:rPr>
              <a:t>. </a:t>
            </a:r>
            <a:r>
              <a:rPr lang="en-US" sz="4000" dirty="0" err="1">
                <a:solidFill>
                  <a:schemeClr val="tx2"/>
                </a:solidFill>
                <a:latin typeface="Times New Roman" panose="02020603050405020304" pitchFamily="18" charset="0"/>
                <a:cs typeface="Times New Roman" panose="02020603050405020304" pitchFamily="18" charset="0"/>
              </a:rPr>
              <a:t>K.Jayasri</a:t>
            </a:r>
            <a:endParaRPr lang="en-US" sz="4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400" b="1" dirty="0"/>
              <a:t>INCEPTION PHASE</a:t>
            </a:r>
            <a:r>
              <a:rPr lang="en-US" sz="2400" dirty="0"/>
              <a:t> </a:t>
            </a:r>
            <a:br>
              <a:rPr lang="en-US" sz="2400" dirty="0"/>
            </a:br>
            <a:br>
              <a:rPr lang="en-US" sz="2700" dirty="0"/>
            </a:br>
            <a:endParaRPr lang="en-US" sz="2700" dirty="0"/>
          </a:p>
        </p:txBody>
      </p:sp>
      <p:sp>
        <p:nvSpPr>
          <p:cNvPr id="4" name="Content Placeholder 3"/>
          <p:cNvSpPr>
            <a:spLocks noGrp="1"/>
          </p:cNvSpPr>
          <p:nvPr>
            <p:ph idx="1"/>
          </p:nvPr>
        </p:nvSpPr>
        <p:spPr>
          <a:xfrm>
            <a:off x="457200" y="1371600"/>
            <a:ext cx="8458200" cy="5334000"/>
          </a:xfrm>
        </p:spPr>
        <p:txBody>
          <a:bodyPr>
            <a:normAutofit fontScale="55000" lnSpcReduction="20000"/>
          </a:bodyPr>
          <a:lstStyle/>
          <a:p>
            <a:pPr>
              <a:buNone/>
            </a:pPr>
            <a:r>
              <a:rPr lang="en-US" sz="3800" b="1" dirty="0"/>
              <a:t>PRIMARY EVALUATION CRITERIA</a:t>
            </a:r>
          </a:p>
          <a:p>
            <a:pPr>
              <a:buNone/>
            </a:pPr>
            <a:endParaRPr lang="en-US" sz="3800" b="1" dirty="0"/>
          </a:p>
          <a:p>
            <a:pPr>
              <a:buFont typeface="Wingdings" pitchFamily="2" charset="2"/>
              <a:buChar char="ü"/>
            </a:pPr>
            <a:r>
              <a:rPr lang="en-US" sz="3800" dirty="0"/>
              <a:t> Do all stakeholders concur on the scope definition and cost and schedule estimates?</a:t>
            </a:r>
          </a:p>
          <a:p>
            <a:pPr>
              <a:buFont typeface="Wingdings" pitchFamily="2" charset="2"/>
              <a:buChar char="ü"/>
            </a:pPr>
            <a:r>
              <a:rPr lang="en-US" sz="3800" dirty="0"/>
              <a:t> Are requirements understood, as evidenced by the fidelity of the critical use cases?</a:t>
            </a:r>
          </a:p>
          <a:p>
            <a:pPr>
              <a:buFont typeface="Wingdings" pitchFamily="2" charset="2"/>
              <a:buChar char="ü"/>
            </a:pPr>
            <a:r>
              <a:rPr lang="en-US" sz="3800" dirty="0"/>
              <a:t>Are the cost and schedule estimates, priorities, risks, and development processes credible?</a:t>
            </a:r>
          </a:p>
          <a:p>
            <a:pPr>
              <a:buFont typeface="Wingdings" pitchFamily="2" charset="2"/>
              <a:buChar char="ü"/>
            </a:pPr>
            <a:r>
              <a:rPr lang="en-US" sz="3800" dirty="0"/>
              <a:t> Do the depth and breadth of an architecture prototype demonstrate the preceding criteria? (The primary value of prototyping candidate architecture is to provide a vehicle for understanding the scope and assessing the credibility of the development group in solving the particular technical</a:t>
            </a:r>
            <a:br>
              <a:rPr lang="en-US" sz="3800" dirty="0"/>
            </a:br>
            <a:r>
              <a:rPr lang="en-US" sz="3800" dirty="0"/>
              <a:t>problem.)</a:t>
            </a:r>
          </a:p>
          <a:p>
            <a:pPr>
              <a:buFont typeface="Wingdings" pitchFamily="2" charset="2"/>
              <a:buChar char="ü"/>
            </a:pPr>
            <a:r>
              <a:rPr lang="en-US" sz="3800" dirty="0"/>
              <a:t> Are actual resource expenditures versus planned expenditures acceptable </a:t>
            </a:r>
            <a:br>
              <a:rPr lang="en-US" dirty="0"/>
            </a:br>
            <a:br>
              <a:rPr lang="en-US" dirty="0"/>
            </a:br>
            <a:br>
              <a:rPr lang="en-US" dirty="0"/>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400" b="1" dirty="0"/>
              <a:t> </a:t>
            </a:r>
            <a:r>
              <a:rPr lang="en-US" sz="2400" b="1" u="sng" dirty="0"/>
              <a:t>ELABORATION PHASE </a:t>
            </a:r>
            <a:br>
              <a:rPr lang="en-US" sz="2400" dirty="0"/>
            </a:br>
            <a:br>
              <a:rPr lang="en-US" sz="2700" dirty="0"/>
            </a:br>
            <a:endParaRPr lang="en-US" sz="2700" dirty="0"/>
          </a:p>
        </p:txBody>
      </p:sp>
      <p:sp>
        <p:nvSpPr>
          <p:cNvPr id="4" name="Content Placeholder 3"/>
          <p:cNvSpPr>
            <a:spLocks noGrp="1"/>
          </p:cNvSpPr>
          <p:nvPr>
            <p:ph idx="1"/>
          </p:nvPr>
        </p:nvSpPr>
        <p:spPr>
          <a:xfrm>
            <a:off x="457200" y="1219200"/>
            <a:ext cx="8458200" cy="5486400"/>
          </a:xfrm>
        </p:spPr>
        <p:txBody>
          <a:bodyPr>
            <a:normAutofit fontScale="70000" lnSpcReduction="20000"/>
          </a:bodyPr>
          <a:lstStyle/>
          <a:p>
            <a:pPr>
              <a:buFont typeface="Wingdings" pitchFamily="2" charset="2"/>
              <a:buChar char="q"/>
            </a:pPr>
            <a:r>
              <a:rPr lang="en-US" sz="2900" dirty="0"/>
              <a:t>At the end of this phase, the "engineering" is considered complete. The elaboration phase activities must ensure that the architecture, requirements, and plans are stable enough, and the risks sufficiently mitigated, that the cost and schedule for the completion of the development can be predicted within an acceptable range. </a:t>
            </a:r>
          </a:p>
          <a:p>
            <a:pPr>
              <a:buFont typeface="Wingdings" pitchFamily="2" charset="2"/>
              <a:buChar char="q"/>
            </a:pPr>
            <a:r>
              <a:rPr lang="en-US" sz="2900" dirty="0"/>
              <a:t>During the elaboration phase, an executable architecture prototype is built in one or more iterations, depending on the scope, size, &amp; risk.</a:t>
            </a:r>
            <a:br>
              <a:rPr lang="en-US" sz="2900" dirty="0"/>
            </a:br>
            <a:endParaRPr lang="en-US" sz="2900" dirty="0"/>
          </a:p>
          <a:p>
            <a:pPr>
              <a:buNone/>
            </a:pPr>
            <a:r>
              <a:rPr lang="en-US" sz="2900" b="1" dirty="0"/>
              <a:t>PRIMARY OBJECTIVES</a:t>
            </a:r>
          </a:p>
          <a:p>
            <a:pPr>
              <a:buFont typeface="Wingdings" pitchFamily="2" charset="2"/>
              <a:buChar char="ü"/>
            </a:pPr>
            <a:r>
              <a:rPr lang="en-US" sz="2900" dirty="0" err="1"/>
              <a:t>Baselining</a:t>
            </a:r>
            <a:r>
              <a:rPr lang="en-US" sz="2900" dirty="0"/>
              <a:t> the architecture as rapidly as practical (establishing a configuration-managed snapshot in which all changes are rationalized, tracked, and maintained)</a:t>
            </a:r>
          </a:p>
          <a:p>
            <a:pPr>
              <a:buFont typeface="Wingdings" pitchFamily="2" charset="2"/>
              <a:buChar char="ü"/>
            </a:pPr>
            <a:r>
              <a:rPr lang="en-US" sz="2900" dirty="0"/>
              <a:t> </a:t>
            </a:r>
            <a:r>
              <a:rPr lang="en-US" sz="2900" dirty="0" err="1"/>
              <a:t>Baselining</a:t>
            </a:r>
            <a:r>
              <a:rPr lang="en-US" sz="2900" dirty="0"/>
              <a:t> the vision</a:t>
            </a:r>
          </a:p>
          <a:p>
            <a:pPr>
              <a:buFont typeface="Wingdings" pitchFamily="2" charset="2"/>
              <a:buChar char="ü"/>
            </a:pPr>
            <a:r>
              <a:rPr lang="en-US" sz="2900" dirty="0" err="1"/>
              <a:t>Baselining</a:t>
            </a:r>
            <a:r>
              <a:rPr lang="en-US" sz="2900" dirty="0"/>
              <a:t> a high-fidelity plan for the construction phase</a:t>
            </a:r>
          </a:p>
          <a:p>
            <a:pPr>
              <a:buFont typeface="Wingdings" pitchFamily="2" charset="2"/>
              <a:buChar char="ü"/>
            </a:pPr>
            <a:r>
              <a:rPr lang="en-US" sz="2900" dirty="0"/>
              <a:t> Demonstrating that the baseline architecture will support the vision at a reasonable cost in a reasonable time </a:t>
            </a:r>
            <a:br>
              <a:rPr lang="en-US" sz="2400" dirty="0"/>
            </a:br>
            <a:br>
              <a:rPr lang="en-US" dirty="0"/>
            </a:br>
            <a:br>
              <a:rPr lang="en-US" dirty="0"/>
            </a:br>
            <a:br>
              <a:rPr lang="en-US" dirty="0"/>
            </a:b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400" b="1" dirty="0"/>
              <a:t> ELABORATION PHASE </a:t>
            </a:r>
            <a:br>
              <a:rPr lang="en-US" sz="2400" dirty="0"/>
            </a:br>
            <a:br>
              <a:rPr lang="en-US" sz="2700" dirty="0"/>
            </a:br>
            <a:endParaRPr lang="en-US" sz="2700" dirty="0"/>
          </a:p>
        </p:txBody>
      </p:sp>
      <p:sp>
        <p:nvSpPr>
          <p:cNvPr id="4" name="Content Placeholder 3"/>
          <p:cNvSpPr>
            <a:spLocks noGrp="1"/>
          </p:cNvSpPr>
          <p:nvPr>
            <p:ph idx="1"/>
          </p:nvPr>
        </p:nvSpPr>
        <p:spPr>
          <a:xfrm>
            <a:off x="457200" y="990600"/>
            <a:ext cx="8458200" cy="5715000"/>
          </a:xfrm>
        </p:spPr>
        <p:txBody>
          <a:bodyPr>
            <a:noAutofit/>
          </a:bodyPr>
          <a:lstStyle/>
          <a:p>
            <a:pPr>
              <a:buNone/>
            </a:pPr>
            <a:r>
              <a:rPr lang="en-US" sz="1600" b="1" dirty="0"/>
              <a:t>ESSENTIAL ACTIVITIES</a:t>
            </a:r>
          </a:p>
          <a:p>
            <a:pPr>
              <a:buNone/>
            </a:pPr>
            <a:endParaRPr lang="en-US" sz="1600" b="1" dirty="0"/>
          </a:p>
          <a:p>
            <a:pPr>
              <a:buFont typeface="Wingdings" pitchFamily="2" charset="2"/>
              <a:buChar char="Ø"/>
            </a:pPr>
            <a:r>
              <a:rPr lang="en-US" sz="1600" dirty="0"/>
              <a:t> Elaborating the vision.</a:t>
            </a:r>
          </a:p>
          <a:p>
            <a:pPr>
              <a:buFont typeface="Wingdings" pitchFamily="2" charset="2"/>
              <a:buChar char="Ø"/>
            </a:pPr>
            <a:r>
              <a:rPr lang="en-US" sz="1600" dirty="0"/>
              <a:t>Elaborating the process and infrastructure.</a:t>
            </a:r>
          </a:p>
          <a:p>
            <a:pPr>
              <a:buFont typeface="Wingdings" pitchFamily="2" charset="2"/>
              <a:buChar char="Ø"/>
            </a:pPr>
            <a:r>
              <a:rPr lang="en-US" sz="1600" dirty="0"/>
              <a:t> Elaborating the architecture and selecting components.</a:t>
            </a:r>
            <a:br>
              <a:rPr lang="en-US" sz="1600" dirty="0"/>
            </a:br>
            <a:endParaRPr lang="en-US" sz="1600" b="1" dirty="0"/>
          </a:p>
          <a:p>
            <a:pPr>
              <a:buNone/>
            </a:pPr>
            <a:r>
              <a:rPr lang="en-US" sz="1600" b="1" dirty="0"/>
              <a:t>PRIMARY EVALUATION CRITERIA</a:t>
            </a:r>
          </a:p>
          <a:p>
            <a:pPr>
              <a:buNone/>
            </a:pPr>
            <a:endParaRPr lang="en-US" sz="1600" b="1" dirty="0"/>
          </a:p>
          <a:p>
            <a:pPr>
              <a:buFont typeface="Wingdings" pitchFamily="2" charset="2"/>
              <a:buChar char="Ø"/>
            </a:pPr>
            <a:r>
              <a:rPr lang="en-US" sz="1600" dirty="0"/>
              <a:t> Is the vision stable?</a:t>
            </a:r>
          </a:p>
          <a:p>
            <a:pPr>
              <a:buFont typeface="Wingdings" pitchFamily="2" charset="2"/>
              <a:buChar char="Ø"/>
            </a:pPr>
            <a:r>
              <a:rPr lang="en-US" sz="1600" dirty="0"/>
              <a:t> Is the architecture stable?</a:t>
            </a:r>
          </a:p>
          <a:p>
            <a:pPr>
              <a:buFont typeface="Wingdings" pitchFamily="2" charset="2"/>
              <a:buChar char="Ø"/>
            </a:pPr>
            <a:r>
              <a:rPr lang="en-US" sz="1600" dirty="0"/>
              <a:t> Does the executable demonstration show that the major risk elements have been addressed and credibly resolved?</a:t>
            </a:r>
          </a:p>
          <a:p>
            <a:pPr>
              <a:buFont typeface="Wingdings" pitchFamily="2" charset="2"/>
              <a:buChar char="Ø"/>
            </a:pPr>
            <a:r>
              <a:rPr lang="en-US" sz="1600" dirty="0"/>
              <a:t>Is the construction phase plan of sufficient fidelity, and is it backed up with a credible basis of estimate?</a:t>
            </a:r>
          </a:p>
          <a:p>
            <a:pPr>
              <a:buFont typeface="Wingdings" pitchFamily="2" charset="2"/>
              <a:buChar char="Ø"/>
            </a:pPr>
            <a:r>
              <a:rPr lang="en-US" sz="1600" dirty="0"/>
              <a:t> Do all stakeholders agree that the current vision can be met if the current plan is executed to develop the  complete system in the context of the current architecture?</a:t>
            </a:r>
          </a:p>
          <a:p>
            <a:pPr>
              <a:buFont typeface="Wingdings" pitchFamily="2" charset="2"/>
              <a:buChar char="Ø"/>
            </a:pPr>
            <a:r>
              <a:rPr lang="en-US" sz="1600" dirty="0"/>
              <a:t>Are actual resource expenditures versus planned expenditures acceptable? </a:t>
            </a:r>
            <a:br>
              <a:rPr lang="en-US" sz="1600" dirty="0"/>
            </a:br>
            <a:r>
              <a:rPr lang="en-US" sz="1600" dirty="0"/>
              <a:t> </a:t>
            </a:r>
            <a:br>
              <a:rPr lang="en-US" sz="1600" dirty="0"/>
            </a:br>
            <a:br>
              <a:rPr lang="en-US" sz="1600" dirty="0"/>
            </a:br>
            <a:br>
              <a:rPr lang="en-US" sz="1600" dirty="0"/>
            </a:br>
            <a:br>
              <a:rPr lang="en-US" sz="1600" dirty="0"/>
            </a:b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a:solidFill>
                  <a:srgbClr val="FF0000"/>
                </a:solidFill>
              </a:rPr>
              <a:t>Life Cycle phases</a:t>
            </a:r>
            <a:br>
              <a:rPr lang="en-US" b="1" dirty="0"/>
            </a:br>
            <a:r>
              <a:rPr lang="en-US" sz="4000" b="1" dirty="0"/>
              <a:t> </a:t>
            </a:r>
            <a:r>
              <a:rPr lang="en-US" sz="3600" b="1" u="sng" dirty="0"/>
              <a:t>CONSTRUCTION PHASE</a:t>
            </a:r>
            <a:endParaRPr lang="en-US" u="sng" dirty="0"/>
          </a:p>
        </p:txBody>
      </p:sp>
      <p:sp>
        <p:nvSpPr>
          <p:cNvPr id="3" name="Content Placeholder 2"/>
          <p:cNvSpPr>
            <a:spLocks noGrp="1"/>
          </p:cNvSpPr>
          <p:nvPr>
            <p:ph idx="1"/>
          </p:nvPr>
        </p:nvSpPr>
        <p:spPr>
          <a:xfrm>
            <a:off x="457200" y="1371600"/>
            <a:ext cx="8229600" cy="4754563"/>
          </a:xfrm>
        </p:spPr>
        <p:txBody>
          <a:bodyPr>
            <a:normAutofit fontScale="70000" lnSpcReduction="20000"/>
          </a:bodyPr>
          <a:lstStyle/>
          <a:p>
            <a:pPr algn="just">
              <a:buFont typeface="Wingdings" pitchFamily="2" charset="2"/>
              <a:buChar char="Ø"/>
            </a:pPr>
            <a:r>
              <a:rPr lang="en-US" dirty="0"/>
              <a:t>During the construction phase, all remaining components and application features are integrated into the application, and</a:t>
            </a:r>
            <a:br>
              <a:rPr lang="en-US" dirty="0"/>
            </a:br>
            <a:r>
              <a:rPr lang="en-US" dirty="0"/>
              <a:t>all features are thoroughly tested. </a:t>
            </a:r>
          </a:p>
          <a:p>
            <a:pPr algn="just">
              <a:buFont typeface="Wingdings" pitchFamily="2" charset="2"/>
              <a:buChar char="Ø"/>
            </a:pPr>
            <a:r>
              <a:rPr lang="en-US" dirty="0"/>
              <a:t>Newly developed software is integrated where required. The construction phase represents a production process, in which emphasis is placed on managing resources and controlling operations to optimize costs, schedules, and quality.</a:t>
            </a:r>
            <a:br>
              <a:rPr lang="en-US" dirty="0"/>
            </a:br>
            <a:endParaRPr lang="en-US" dirty="0"/>
          </a:p>
          <a:p>
            <a:pPr>
              <a:buNone/>
            </a:pPr>
            <a:r>
              <a:rPr lang="en-US" dirty="0"/>
              <a:t>PRIMARY OBJECTIVES</a:t>
            </a:r>
          </a:p>
          <a:p>
            <a:r>
              <a:rPr lang="en-US" dirty="0"/>
              <a:t>Minimizing development costs by optimizing resources and avoiding unnecessary scrap and rework</a:t>
            </a:r>
          </a:p>
          <a:p>
            <a:r>
              <a:rPr lang="en-US" dirty="0"/>
              <a:t> Achieving adequate quality as rapidly as practical</a:t>
            </a:r>
          </a:p>
          <a:p>
            <a:r>
              <a:rPr lang="en-US" dirty="0"/>
              <a:t>Achieving useful versions (alpha, beta, and other test releases) as rapidly as practical </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a:solidFill>
                  <a:srgbClr val="FF0000"/>
                </a:solidFill>
              </a:rPr>
              <a:t>Life Cycle phases</a:t>
            </a:r>
            <a:br>
              <a:rPr lang="en-US" b="1" dirty="0"/>
            </a:br>
            <a:r>
              <a:rPr lang="en-US" sz="4000" b="1" dirty="0"/>
              <a:t> </a:t>
            </a:r>
            <a:r>
              <a:rPr lang="en-US" sz="3600" b="1" dirty="0"/>
              <a:t>CONSTRUCTION PHASE</a:t>
            </a:r>
            <a:endParaRPr lang="en-US" dirty="0"/>
          </a:p>
        </p:txBody>
      </p:sp>
      <p:sp>
        <p:nvSpPr>
          <p:cNvPr id="3" name="Content Placeholder 2"/>
          <p:cNvSpPr>
            <a:spLocks noGrp="1"/>
          </p:cNvSpPr>
          <p:nvPr>
            <p:ph idx="1"/>
          </p:nvPr>
        </p:nvSpPr>
        <p:spPr>
          <a:xfrm>
            <a:off x="457200" y="1371600"/>
            <a:ext cx="8229600" cy="4754563"/>
          </a:xfrm>
        </p:spPr>
        <p:txBody>
          <a:bodyPr>
            <a:normAutofit fontScale="55000" lnSpcReduction="20000"/>
          </a:bodyPr>
          <a:lstStyle/>
          <a:p>
            <a:pPr>
              <a:buNone/>
            </a:pPr>
            <a:r>
              <a:rPr lang="en-US" dirty="0"/>
              <a:t>ESSENTIAL ACTIVITIES</a:t>
            </a:r>
          </a:p>
          <a:p>
            <a:pPr>
              <a:buNone/>
            </a:pPr>
            <a:endParaRPr lang="en-US" dirty="0"/>
          </a:p>
          <a:p>
            <a:pPr>
              <a:buFont typeface="Wingdings" pitchFamily="2" charset="2"/>
              <a:buChar char="Ø"/>
            </a:pPr>
            <a:r>
              <a:rPr lang="en-US" dirty="0"/>
              <a:t> Resource management, control, and process optimization</a:t>
            </a:r>
          </a:p>
          <a:p>
            <a:pPr>
              <a:buFont typeface="Wingdings" pitchFamily="2" charset="2"/>
              <a:buChar char="Ø"/>
            </a:pPr>
            <a:r>
              <a:rPr lang="en-US" dirty="0"/>
              <a:t> Complete component development and testing against evaluation criteria</a:t>
            </a:r>
          </a:p>
          <a:p>
            <a:pPr>
              <a:buFont typeface="Wingdings" pitchFamily="2" charset="2"/>
              <a:buChar char="Ø"/>
            </a:pPr>
            <a:r>
              <a:rPr lang="en-US" dirty="0"/>
              <a:t>Assessment of product releases against acceptance criteria of the vision</a:t>
            </a:r>
          </a:p>
          <a:p>
            <a:pPr>
              <a:buNone/>
            </a:pPr>
            <a:endParaRPr lang="en-US" dirty="0"/>
          </a:p>
          <a:p>
            <a:pPr>
              <a:buNone/>
            </a:pPr>
            <a:r>
              <a:rPr lang="en-US" dirty="0"/>
              <a:t>PRIMARY EVALUATION CRITERIA</a:t>
            </a:r>
          </a:p>
          <a:p>
            <a:pPr>
              <a:buFont typeface="Wingdings" pitchFamily="2" charset="2"/>
              <a:buChar char="Ø"/>
            </a:pPr>
            <a:endParaRPr lang="en-US" dirty="0"/>
          </a:p>
          <a:p>
            <a:pPr>
              <a:buFont typeface="Wingdings" pitchFamily="2" charset="2"/>
              <a:buChar char="Ø"/>
            </a:pPr>
            <a:r>
              <a:rPr lang="en-US" dirty="0"/>
              <a:t> Is this product baseline mature enough to be deployed in the user community? (Existing defects are not obstacles to achieving the purpose of the next release.)</a:t>
            </a:r>
          </a:p>
          <a:p>
            <a:pPr>
              <a:buFont typeface="Wingdings" pitchFamily="2" charset="2"/>
              <a:buChar char="Ø"/>
            </a:pPr>
            <a:r>
              <a:rPr lang="en-US" dirty="0"/>
              <a:t> Is this product baseline stable enough to be deployed in the user community? (Pending changes are not obstacles to achieving the purpose of the next release.)</a:t>
            </a:r>
          </a:p>
          <a:p>
            <a:pPr>
              <a:buFont typeface="Wingdings" pitchFamily="2" charset="2"/>
              <a:buChar char="Ø"/>
            </a:pPr>
            <a:r>
              <a:rPr lang="en-US" dirty="0"/>
              <a:t> Are the stakeholders ready for transition to the user community?</a:t>
            </a:r>
          </a:p>
          <a:p>
            <a:pPr>
              <a:buFont typeface="Wingdings" pitchFamily="2" charset="2"/>
              <a:buChar char="Ø"/>
            </a:pPr>
            <a:r>
              <a:rPr lang="en-US" dirty="0"/>
              <a:t>Are actual resource expenditures versus planned expenditures acceptable? </a:t>
            </a:r>
            <a:br>
              <a:rPr lang="en-US" dirty="0"/>
            </a:br>
            <a:r>
              <a:rPr lang="en-US" dirty="0"/>
              <a:t> </a:t>
            </a:r>
            <a:br>
              <a:rPr lang="en-US" dirty="0"/>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a:solidFill>
                  <a:srgbClr val="FF0000"/>
                </a:solidFill>
              </a:rPr>
              <a:t>Life Cycle phases</a:t>
            </a:r>
            <a:br>
              <a:rPr lang="en-US" b="1" dirty="0"/>
            </a:br>
            <a:r>
              <a:rPr lang="en-US" sz="4000" b="1" dirty="0"/>
              <a:t> </a:t>
            </a:r>
            <a:r>
              <a:rPr lang="en-US" sz="3200" b="1" u="sng" dirty="0"/>
              <a:t>TRANSITION PHASE</a:t>
            </a:r>
            <a:endParaRPr lang="en-US" u="sng" dirty="0"/>
          </a:p>
        </p:txBody>
      </p:sp>
      <p:sp>
        <p:nvSpPr>
          <p:cNvPr id="3" name="Content Placeholder 2"/>
          <p:cNvSpPr>
            <a:spLocks noGrp="1"/>
          </p:cNvSpPr>
          <p:nvPr>
            <p:ph idx="1"/>
          </p:nvPr>
        </p:nvSpPr>
        <p:spPr>
          <a:xfrm>
            <a:off x="457200" y="1371600"/>
            <a:ext cx="8229600" cy="5105400"/>
          </a:xfrm>
        </p:spPr>
        <p:txBody>
          <a:bodyPr>
            <a:normAutofit fontScale="62500" lnSpcReduction="20000"/>
          </a:bodyPr>
          <a:lstStyle/>
          <a:p>
            <a:pPr algn="just">
              <a:buNone/>
            </a:pPr>
            <a:br>
              <a:rPr lang="en-US" b="1" dirty="0"/>
            </a:br>
            <a:r>
              <a:rPr lang="en-US" dirty="0"/>
              <a:t>The transition phase is entered when a baseline is mature enough to be deployed in the end-user domain. This typically requires that a usable subset of the system has been achieved with acceptable quality levels and user documentation so that transition to the user will provide positive results. This phase could include any of the following activities:</a:t>
            </a:r>
          </a:p>
          <a:p>
            <a:pPr>
              <a:buNone/>
            </a:pPr>
            <a:endParaRPr lang="en-US" dirty="0"/>
          </a:p>
          <a:p>
            <a:pPr>
              <a:buFont typeface="Wingdings" pitchFamily="2" charset="2"/>
              <a:buChar char="ü"/>
            </a:pPr>
            <a:r>
              <a:rPr lang="en-US" dirty="0"/>
              <a:t> Beta testing to validate the new system against user expectations</a:t>
            </a:r>
          </a:p>
          <a:p>
            <a:pPr>
              <a:buFont typeface="Wingdings" pitchFamily="2" charset="2"/>
              <a:buChar char="ü"/>
            </a:pPr>
            <a:r>
              <a:rPr lang="en-US" dirty="0"/>
              <a:t>Beta testing and parallel operation relative to a legacy system it is replacing</a:t>
            </a:r>
          </a:p>
          <a:p>
            <a:pPr>
              <a:buFont typeface="Wingdings" pitchFamily="2" charset="2"/>
              <a:buChar char="ü"/>
            </a:pPr>
            <a:r>
              <a:rPr lang="en-US" dirty="0"/>
              <a:t> Conversion of operational databases</a:t>
            </a:r>
          </a:p>
          <a:p>
            <a:pPr>
              <a:buFont typeface="Wingdings" pitchFamily="2" charset="2"/>
              <a:buChar char="ü"/>
            </a:pPr>
            <a:r>
              <a:rPr lang="en-US" dirty="0"/>
              <a:t> Training of users and maintainers</a:t>
            </a:r>
          </a:p>
          <a:p>
            <a:pPr>
              <a:buFont typeface="Wingdings" pitchFamily="2" charset="2"/>
              <a:buChar char="ü"/>
            </a:pPr>
            <a:r>
              <a:rPr lang="en-US" dirty="0"/>
              <a:t>The transition phase concludes when the deployment baseline has achieved the complete vision. </a:t>
            </a:r>
            <a:br>
              <a:rPr lang="en-US" dirty="0"/>
            </a:br>
            <a:r>
              <a:rPr lang="en-US" dirty="0"/>
              <a:t> </a:t>
            </a:r>
            <a:br>
              <a:rPr lang="en-US" dirty="0"/>
            </a:br>
            <a:r>
              <a:rPr lang="en-US" dirty="0"/>
              <a:t> </a:t>
            </a:r>
            <a:br>
              <a:rPr lang="en-US" dirty="0"/>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a:solidFill>
                  <a:srgbClr val="FF0000"/>
                </a:solidFill>
              </a:rPr>
              <a:t>Life Cycle phases</a:t>
            </a:r>
            <a:br>
              <a:rPr lang="en-US" b="1" dirty="0"/>
            </a:br>
            <a:r>
              <a:rPr lang="en-US" sz="4000" b="1" dirty="0"/>
              <a:t> </a:t>
            </a:r>
            <a:r>
              <a:rPr lang="en-US" sz="3200" b="1" dirty="0"/>
              <a:t>TRANSITION PHASE</a:t>
            </a:r>
            <a:endParaRPr lang="en-US" dirty="0"/>
          </a:p>
        </p:txBody>
      </p:sp>
      <p:sp>
        <p:nvSpPr>
          <p:cNvPr id="3" name="Content Placeholder 2"/>
          <p:cNvSpPr>
            <a:spLocks noGrp="1"/>
          </p:cNvSpPr>
          <p:nvPr>
            <p:ph idx="1"/>
          </p:nvPr>
        </p:nvSpPr>
        <p:spPr>
          <a:xfrm>
            <a:off x="457200" y="1524000"/>
            <a:ext cx="8229600" cy="4800600"/>
          </a:xfrm>
        </p:spPr>
        <p:txBody>
          <a:bodyPr>
            <a:normAutofit fontScale="47500" lnSpcReduction="20000"/>
          </a:bodyPr>
          <a:lstStyle/>
          <a:p>
            <a:pPr>
              <a:buNone/>
            </a:pPr>
            <a:r>
              <a:rPr lang="en-US" sz="3800" dirty="0"/>
              <a:t> </a:t>
            </a:r>
            <a:r>
              <a:rPr lang="en-US" sz="3800" b="1" dirty="0"/>
              <a:t>PRIMARY OBJECTIVES</a:t>
            </a:r>
          </a:p>
          <a:p>
            <a:pPr>
              <a:buFont typeface="Wingdings" pitchFamily="2" charset="2"/>
              <a:buChar char="Ø"/>
            </a:pPr>
            <a:r>
              <a:rPr lang="en-US" sz="3800" dirty="0"/>
              <a:t>Achieving user self-supportability</a:t>
            </a:r>
          </a:p>
          <a:p>
            <a:pPr>
              <a:buFont typeface="Wingdings" pitchFamily="2" charset="2"/>
              <a:buChar char="Ø"/>
            </a:pPr>
            <a:r>
              <a:rPr lang="en-US" sz="3800" dirty="0"/>
              <a:t>Achieving stakeholder concurrence that deployment baselines are complete and consistent with the evaluation criteria of the vision</a:t>
            </a:r>
          </a:p>
          <a:p>
            <a:pPr>
              <a:buFont typeface="Wingdings" pitchFamily="2" charset="2"/>
              <a:buChar char="Ø"/>
            </a:pPr>
            <a:r>
              <a:rPr lang="en-US" sz="3800" dirty="0"/>
              <a:t>Achieving final product baselines as rapidly and cost-effectively as practical </a:t>
            </a:r>
          </a:p>
          <a:p>
            <a:pPr>
              <a:buNone/>
            </a:pPr>
            <a:r>
              <a:rPr lang="en-US" sz="3800" b="1" dirty="0"/>
              <a:t>E SSENTIAL ACTIVITIES</a:t>
            </a:r>
          </a:p>
          <a:p>
            <a:pPr>
              <a:buFont typeface="Wingdings" pitchFamily="2" charset="2"/>
              <a:buChar char="Ø"/>
            </a:pPr>
            <a:r>
              <a:rPr lang="en-US" sz="3800" dirty="0"/>
              <a:t> Synchronization and integration of concurrent construction increments into consistent deployment baselines</a:t>
            </a:r>
          </a:p>
          <a:p>
            <a:pPr>
              <a:buFont typeface="Wingdings" pitchFamily="2" charset="2"/>
              <a:buChar char="Ø"/>
            </a:pPr>
            <a:r>
              <a:rPr lang="en-US" sz="3800" dirty="0"/>
              <a:t> Deployment-specific engineering (cutover, commercial packaging and production, sales rollout kit development, field personnel training)</a:t>
            </a:r>
          </a:p>
          <a:p>
            <a:pPr>
              <a:buFont typeface="Wingdings" pitchFamily="2" charset="2"/>
              <a:buChar char="Ø"/>
            </a:pPr>
            <a:r>
              <a:rPr lang="en-US" sz="3800" dirty="0"/>
              <a:t>Assessment of deployment baselines against the complete vision and acceptance criteria in the requirements set</a:t>
            </a:r>
          </a:p>
          <a:p>
            <a:pPr>
              <a:buNone/>
            </a:pPr>
            <a:r>
              <a:rPr lang="en-US" sz="3800" b="1" dirty="0"/>
              <a:t>VALUATION CRITERIA</a:t>
            </a:r>
          </a:p>
          <a:p>
            <a:pPr>
              <a:buFont typeface="Wingdings" pitchFamily="2" charset="2"/>
              <a:buChar char="Ø"/>
            </a:pPr>
            <a:r>
              <a:rPr lang="en-US" sz="3800" dirty="0"/>
              <a:t> Is the user satisfied?</a:t>
            </a:r>
          </a:p>
          <a:p>
            <a:pPr>
              <a:buFont typeface="Wingdings" pitchFamily="2" charset="2"/>
              <a:buChar char="Ø"/>
            </a:pPr>
            <a:r>
              <a:rPr lang="en-US" sz="3800" dirty="0"/>
              <a:t>Are actual resource expenditures versus planned expenditures acceptable? </a:t>
            </a:r>
            <a:br>
              <a:rPr lang="en-US" sz="3800" dirty="0"/>
            </a:br>
            <a:r>
              <a:rPr lang="en-US" sz="3800" dirty="0"/>
              <a:t> </a:t>
            </a:r>
            <a:br>
              <a:rPr lang="en-US" dirty="0"/>
            </a:br>
            <a:r>
              <a:rPr lang="en-US" dirty="0"/>
              <a:t> </a:t>
            </a:r>
            <a:br>
              <a:rPr lang="en-US" dirty="0"/>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Artifacts of the process</a:t>
            </a:r>
            <a:r>
              <a:rPr lang="en-US" dirty="0"/>
              <a:t> </a:t>
            </a:r>
            <a:br>
              <a:rPr lang="en-US" dirty="0"/>
            </a:br>
            <a:endParaRPr lang="en-US" dirty="0"/>
          </a:p>
        </p:txBody>
      </p:sp>
      <p:sp>
        <p:nvSpPr>
          <p:cNvPr id="3" name="Content Placeholder 2"/>
          <p:cNvSpPr>
            <a:spLocks noGrp="1"/>
          </p:cNvSpPr>
          <p:nvPr>
            <p:ph idx="1"/>
          </p:nvPr>
        </p:nvSpPr>
        <p:spPr>
          <a:xfrm>
            <a:off x="457200" y="1219200"/>
            <a:ext cx="8229600" cy="4906963"/>
          </a:xfrm>
        </p:spPr>
        <p:txBody>
          <a:bodyPr>
            <a:normAutofit fontScale="70000" lnSpcReduction="20000"/>
          </a:bodyPr>
          <a:lstStyle/>
          <a:p>
            <a:pPr>
              <a:buNone/>
            </a:pPr>
            <a:r>
              <a:rPr lang="en-US" b="1" dirty="0"/>
              <a:t>THE ARTIFACT SETS</a:t>
            </a:r>
          </a:p>
          <a:p>
            <a:pPr>
              <a:buNone/>
            </a:pPr>
            <a:endParaRPr lang="en-US" b="1" dirty="0"/>
          </a:p>
          <a:p>
            <a:pPr algn="just"/>
            <a:r>
              <a:rPr lang="en-US" dirty="0"/>
              <a:t>To make the development of a complete software system manageable, distinct collections of information are organized into artifact sets. A</a:t>
            </a:r>
            <a:r>
              <a:rPr lang="en-US" i="1" dirty="0"/>
              <a:t>rtifact </a:t>
            </a:r>
            <a:r>
              <a:rPr lang="en-US" dirty="0"/>
              <a:t>represents cohesive information that typically is developed and reviewed as a single entity.</a:t>
            </a:r>
          </a:p>
          <a:p>
            <a:pPr algn="just">
              <a:buNone/>
            </a:pPr>
            <a:endParaRPr lang="en-US" dirty="0"/>
          </a:p>
          <a:p>
            <a:pPr algn="just"/>
            <a:r>
              <a:rPr lang="en-US" dirty="0"/>
              <a:t>Life-cycle software artifacts are organized into five distinct sets that are roughly partitioned by the underlying language of the set: management (ad hoc textual formats), requirements (organized text and models of the problem space), design (models of the solution space), implementation (human-readable programming</a:t>
            </a:r>
            <a:br>
              <a:rPr lang="en-US" dirty="0"/>
            </a:br>
            <a:r>
              <a:rPr lang="en-US" dirty="0"/>
              <a:t>language and associated source files), and deployment (machine-process able languages and associated files). </a:t>
            </a:r>
            <a:br>
              <a:rPr lang="en-US" dirty="0"/>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fontScale="90000"/>
          </a:bodyPr>
          <a:lstStyle/>
          <a:p>
            <a:br>
              <a:rPr lang="en-US" b="1" dirty="0"/>
            </a:br>
            <a:r>
              <a:rPr lang="en-US" b="1" dirty="0"/>
              <a:t>THE ARTIFACT SETS</a:t>
            </a:r>
            <a:br>
              <a:rPr lang="en-US" b="1" dirty="0"/>
            </a:br>
            <a:br>
              <a:rPr lang="en-US" dirty="0"/>
            </a:br>
            <a:endParaRPr lang="en-US" dirty="0"/>
          </a:p>
        </p:txBody>
      </p:sp>
      <p:sp>
        <p:nvSpPr>
          <p:cNvPr id="3" name="Content Placeholder 2"/>
          <p:cNvSpPr>
            <a:spLocks noGrp="1"/>
          </p:cNvSpPr>
          <p:nvPr>
            <p:ph idx="1"/>
          </p:nvPr>
        </p:nvSpPr>
        <p:spPr>
          <a:xfrm>
            <a:off x="457200" y="1219200"/>
            <a:ext cx="8229600" cy="4906963"/>
          </a:xfrm>
        </p:spPr>
        <p:txBody>
          <a:bodyPr>
            <a:normAutofit/>
          </a:bodyPr>
          <a:lstStyle/>
          <a:p>
            <a:pPr>
              <a:buNone/>
            </a:pPr>
            <a:endParaRPr lang="en-US" b="1" dirty="0"/>
          </a:p>
          <a:p>
            <a:pPr algn="just">
              <a:buNone/>
            </a:pPr>
            <a:br>
              <a:rPr lang="en-US" dirty="0"/>
            </a:br>
            <a:endParaRPr lang="en-US" dirty="0"/>
          </a:p>
        </p:txBody>
      </p:sp>
      <p:pic>
        <p:nvPicPr>
          <p:cNvPr id="1026" name="Picture 2"/>
          <p:cNvPicPr>
            <a:picLocks noChangeAspect="1" noChangeArrowheads="1"/>
          </p:cNvPicPr>
          <p:nvPr/>
        </p:nvPicPr>
        <p:blipFill>
          <a:blip r:embed="rId2"/>
          <a:srcRect/>
          <a:stretch>
            <a:fillRect/>
          </a:stretch>
        </p:blipFill>
        <p:spPr bwMode="auto">
          <a:xfrm>
            <a:off x="761999" y="1066800"/>
            <a:ext cx="8165123" cy="5334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THE MANAGEMENT SET</a:t>
            </a:r>
            <a:r>
              <a:rPr lang="en-US" dirty="0"/>
              <a:t>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pPr algn="just"/>
            <a:r>
              <a:rPr lang="en-US" dirty="0"/>
              <a:t>The management set captures the artifacts associated with process planning and execution.</a:t>
            </a:r>
          </a:p>
          <a:p>
            <a:pPr algn="just">
              <a:buNone/>
            </a:pPr>
            <a:endParaRPr lang="en-US" dirty="0"/>
          </a:p>
          <a:p>
            <a:pPr algn="just"/>
            <a:r>
              <a:rPr lang="en-US" dirty="0"/>
              <a:t> These artifacts use ad hoc notations, including text, graphics, or whatever representation is required to capture the "contracts" among project personnel (project management, architects, developers, testers, marketers, administrators), among stakeholders (funding authority, user, software project manager, organization manager, regulatory agency), and between project personnel and stakeholders.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phases</a:t>
            </a:r>
          </a:p>
        </p:txBody>
      </p:sp>
      <p:sp>
        <p:nvSpPr>
          <p:cNvPr id="3" name="Content Placeholder 2"/>
          <p:cNvSpPr>
            <a:spLocks noGrp="1"/>
          </p:cNvSpPr>
          <p:nvPr>
            <p:ph idx="1"/>
          </p:nvPr>
        </p:nvSpPr>
        <p:spPr/>
        <p:txBody>
          <a:bodyPr>
            <a:normAutofit fontScale="92500" lnSpcReduction="10000"/>
          </a:bodyPr>
          <a:lstStyle/>
          <a:p>
            <a:pPr algn="just">
              <a:buNone/>
            </a:pPr>
            <a:r>
              <a:rPr lang="en-US" dirty="0"/>
              <a:t>	The characteristic of a successful software development process is the well-defined separation between "research and development" activities and "production" activities. Most unsuccessful projects exhibit one of the following characteristics:</a:t>
            </a:r>
          </a:p>
          <a:p>
            <a:pPr algn="just">
              <a:buNone/>
            </a:pPr>
            <a:endParaRPr lang="en-US" dirty="0"/>
          </a:p>
          <a:p>
            <a:r>
              <a:rPr lang="en-US" dirty="0"/>
              <a:t>An overemphasis on research and development</a:t>
            </a:r>
          </a:p>
          <a:p>
            <a:r>
              <a:rPr lang="en-US" dirty="0"/>
              <a:t>An overemphasis on production.</a:t>
            </a:r>
            <a:br>
              <a:rPr lang="en-US" dirty="0"/>
            </a:b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THE MANAGEMENT SET</a:t>
            </a:r>
            <a:r>
              <a:rPr lang="en-US" dirty="0"/>
              <a:t> </a:t>
            </a:r>
            <a:br>
              <a:rPr lang="en-US" dirty="0"/>
            </a:br>
            <a:endParaRPr lang="en-US" dirty="0"/>
          </a:p>
        </p:txBody>
      </p:sp>
      <p:sp>
        <p:nvSpPr>
          <p:cNvPr id="3" name="Content Placeholder 2"/>
          <p:cNvSpPr>
            <a:spLocks noGrp="1"/>
          </p:cNvSpPr>
          <p:nvPr>
            <p:ph idx="1"/>
          </p:nvPr>
        </p:nvSpPr>
        <p:spPr>
          <a:xfrm>
            <a:off x="457200" y="990600"/>
            <a:ext cx="8382000" cy="5135563"/>
          </a:xfrm>
        </p:spPr>
        <p:txBody>
          <a:bodyPr>
            <a:normAutofit fontScale="70000" lnSpcReduction="20000"/>
          </a:bodyPr>
          <a:lstStyle/>
          <a:p>
            <a:pPr algn="just">
              <a:buNone/>
            </a:pPr>
            <a:r>
              <a:rPr lang="en-US" dirty="0"/>
              <a:t>Specific artifacts included in this set are the </a:t>
            </a:r>
          </a:p>
          <a:p>
            <a:pPr algn="just"/>
            <a:r>
              <a:rPr lang="en-US" dirty="0"/>
              <a:t>work breakdown structure (activity breakdown and financial tracking mechanism),</a:t>
            </a:r>
          </a:p>
          <a:p>
            <a:pPr algn="just"/>
            <a:r>
              <a:rPr lang="en-US" dirty="0"/>
              <a:t> the business case (cost, schedule, profit expectations),</a:t>
            </a:r>
          </a:p>
          <a:p>
            <a:pPr algn="just"/>
            <a:r>
              <a:rPr lang="en-US" dirty="0"/>
              <a:t> the release specifications (scope, plan, objectives for release baselines), </a:t>
            </a:r>
          </a:p>
          <a:p>
            <a:pPr algn="just"/>
            <a:r>
              <a:rPr lang="en-US" dirty="0"/>
              <a:t>the software development plan (project process instance), </a:t>
            </a:r>
          </a:p>
          <a:p>
            <a:pPr algn="just"/>
            <a:r>
              <a:rPr lang="en-US" dirty="0"/>
              <a:t>the release descriptions (results of release baselines), the status assessments (periodic snapshots of project progress), </a:t>
            </a:r>
          </a:p>
          <a:p>
            <a:pPr algn="just"/>
            <a:r>
              <a:rPr lang="en-US" dirty="0"/>
              <a:t>the software change orders (descriptions of discrete baseline changes), </a:t>
            </a:r>
          </a:p>
          <a:p>
            <a:pPr algn="just"/>
            <a:r>
              <a:rPr lang="en-US" dirty="0"/>
              <a:t>the deployment documents (cutover plan, training course, sales rollout kit), and</a:t>
            </a:r>
          </a:p>
          <a:p>
            <a:r>
              <a:rPr lang="en-US" dirty="0"/>
              <a:t> the environment (hardware and software tools, process automation &amp;documentation). </a:t>
            </a:r>
            <a:br>
              <a:rPr lang="en-US" dirty="0"/>
            </a:b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THE MANAGEMENT SET</a:t>
            </a:r>
            <a:r>
              <a:rPr lang="en-US" dirty="0"/>
              <a:t> </a:t>
            </a:r>
            <a:br>
              <a:rPr lang="en-US" dirty="0"/>
            </a:br>
            <a:endParaRPr lang="en-US" dirty="0"/>
          </a:p>
        </p:txBody>
      </p:sp>
      <p:sp>
        <p:nvSpPr>
          <p:cNvPr id="3" name="Content Placeholder 2"/>
          <p:cNvSpPr>
            <a:spLocks noGrp="1"/>
          </p:cNvSpPr>
          <p:nvPr>
            <p:ph idx="1"/>
          </p:nvPr>
        </p:nvSpPr>
        <p:spPr>
          <a:xfrm>
            <a:off x="457200" y="990600"/>
            <a:ext cx="8382000" cy="5135563"/>
          </a:xfrm>
        </p:spPr>
        <p:txBody>
          <a:bodyPr>
            <a:normAutofit fontScale="92500" lnSpcReduction="20000"/>
          </a:bodyPr>
          <a:lstStyle/>
          <a:p>
            <a:pPr algn="just">
              <a:buNone/>
            </a:pPr>
            <a:r>
              <a:rPr lang="en-US" dirty="0"/>
              <a:t>	Management set artifacts are evaluated, assessed, and measured through a combination of the following:</a:t>
            </a:r>
          </a:p>
          <a:p>
            <a:pPr algn="just">
              <a:buNone/>
            </a:pPr>
            <a:endParaRPr lang="en-US" dirty="0"/>
          </a:p>
          <a:p>
            <a:pPr>
              <a:buFont typeface="Wingdings" pitchFamily="2" charset="2"/>
              <a:buChar char="§"/>
            </a:pPr>
            <a:r>
              <a:rPr lang="en-US" dirty="0"/>
              <a:t>Relevant stakeholder review</a:t>
            </a:r>
          </a:p>
          <a:p>
            <a:pPr>
              <a:buFont typeface="Wingdings" pitchFamily="2" charset="2"/>
              <a:buChar char="§"/>
            </a:pPr>
            <a:r>
              <a:rPr lang="en-US" dirty="0"/>
              <a:t>Analysis of changes between the current version of the artifact and previous versions</a:t>
            </a:r>
          </a:p>
          <a:p>
            <a:pPr>
              <a:buFont typeface="Wingdings" pitchFamily="2" charset="2"/>
              <a:buChar char="§"/>
            </a:pPr>
            <a:r>
              <a:rPr lang="en-US" dirty="0"/>
              <a:t> Major milestone demonstrations of the balance among all artifacts and, in particular, the accuracy of the business case and vision artifacts </a:t>
            </a:r>
            <a:br>
              <a:rPr lang="en-US" dirty="0"/>
            </a:br>
            <a:br>
              <a:rPr lang="en-US" dirty="0"/>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62500" lnSpcReduction="20000"/>
          </a:bodyPr>
          <a:lstStyle/>
          <a:p>
            <a:pPr>
              <a:buNone/>
            </a:pPr>
            <a:r>
              <a:rPr lang="en-US" dirty="0"/>
              <a:t>The engineering sets consist of the </a:t>
            </a:r>
            <a:r>
              <a:rPr lang="en-US" b="1" dirty="0"/>
              <a:t>requirements set, the design set, the </a:t>
            </a:r>
          </a:p>
          <a:p>
            <a:pPr>
              <a:buNone/>
            </a:pPr>
            <a:r>
              <a:rPr lang="en-US" b="1" dirty="0"/>
              <a:t>implementation set, and the deployment set.</a:t>
            </a:r>
          </a:p>
          <a:p>
            <a:pPr>
              <a:buNone/>
            </a:pPr>
            <a:endParaRPr lang="en-US" dirty="0"/>
          </a:p>
          <a:p>
            <a:pPr>
              <a:buNone/>
            </a:pPr>
            <a:r>
              <a:rPr lang="en-US" b="1" dirty="0"/>
              <a:t>Requirements Set</a:t>
            </a:r>
          </a:p>
          <a:p>
            <a:pPr>
              <a:buNone/>
            </a:pPr>
            <a:endParaRPr lang="en-US" b="1" dirty="0"/>
          </a:p>
          <a:p>
            <a:pPr>
              <a:buNone/>
            </a:pPr>
            <a:r>
              <a:rPr lang="en-US" dirty="0"/>
              <a:t>Requirements artifacts are evaluated, assessed, and measured through </a:t>
            </a:r>
          </a:p>
          <a:p>
            <a:pPr>
              <a:buNone/>
            </a:pPr>
            <a:r>
              <a:rPr lang="en-US" dirty="0"/>
              <a:t>a combination of the following:</a:t>
            </a:r>
          </a:p>
          <a:p>
            <a:pPr>
              <a:buNone/>
            </a:pPr>
            <a:endParaRPr lang="en-US" dirty="0"/>
          </a:p>
          <a:p>
            <a:pPr>
              <a:buFont typeface="Wingdings" pitchFamily="2" charset="2"/>
              <a:buChar char="v"/>
            </a:pPr>
            <a:r>
              <a:rPr lang="en-US" dirty="0"/>
              <a:t>Analysis of consistency with the release specifications of the management set</a:t>
            </a:r>
          </a:p>
          <a:p>
            <a:pPr>
              <a:buFont typeface="Wingdings" pitchFamily="2" charset="2"/>
              <a:buChar char="v"/>
            </a:pPr>
            <a:r>
              <a:rPr lang="en-US" dirty="0"/>
              <a:t>Analysis of consistency between the vision and the requirements model</a:t>
            </a:r>
          </a:p>
          <a:p>
            <a:pPr>
              <a:buFont typeface="Wingdings" pitchFamily="2" charset="2"/>
              <a:buChar char="v"/>
            </a:pPr>
            <a:r>
              <a:rPr lang="en-US" dirty="0"/>
              <a:t> Mapping against the design, implementation, and deployment sets to evaluate the consistency and completeness and the semantic balance between information in the different sets</a:t>
            </a:r>
          </a:p>
          <a:p>
            <a:pPr>
              <a:buFont typeface="Wingdings" pitchFamily="2" charset="2"/>
              <a:buChar char="v"/>
            </a:pPr>
            <a:r>
              <a:rPr lang="en-US" dirty="0"/>
              <a:t>Analysis of changes between the current version of requirements artifacts and previous versions (scrap, rework, and defect elimination trends.</a:t>
            </a:r>
          </a:p>
          <a:p>
            <a:pPr>
              <a:buFont typeface="Wingdings" pitchFamily="2" charset="2"/>
              <a:buChar char="v"/>
            </a:pPr>
            <a:r>
              <a:rPr lang="en-US" dirty="0"/>
              <a:t> Subjective review of other dimensions of quality </a:t>
            </a:r>
            <a:br>
              <a:rPr lang="en-US" dirty="0"/>
            </a:b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62500" lnSpcReduction="20000"/>
          </a:bodyPr>
          <a:lstStyle/>
          <a:p>
            <a:pPr>
              <a:buNone/>
            </a:pPr>
            <a:r>
              <a:rPr lang="en-US" sz="4500" b="1" dirty="0"/>
              <a:t>Design Set</a:t>
            </a:r>
          </a:p>
          <a:p>
            <a:pPr>
              <a:buNone/>
            </a:pPr>
            <a:br>
              <a:rPr lang="en-US" b="1" dirty="0"/>
            </a:br>
            <a:r>
              <a:rPr lang="en-US" dirty="0"/>
              <a:t>UML notation is used to engineer the design models for the solution. The design set contains varying levels of abstraction that represent the components of the solution space (their identities, attributes, static</a:t>
            </a:r>
            <a:br>
              <a:rPr lang="en-US" dirty="0"/>
            </a:br>
            <a:r>
              <a:rPr lang="en-US" dirty="0"/>
              <a:t>relationships, dynamic interactions). The design set is evaluated, assessed, and measured through a combination of the following:</a:t>
            </a:r>
            <a:br>
              <a:rPr lang="en-US" dirty="0"/>
            </a:br>
            <a:endParaRPr lang="en-US" dirty="0"/>
          </a:p>
          <a:p>
            <a:pPr>
              <a:buFont typeface="Wingdings" pitchFamily="2" charset="2"/>
              <a:buChar char="v"/>
            </a:pPr>
            <a:r>
              <a:rPr lang="en-US" dirty="0"/>
              <a:t>Analysis of the internal consistency and quality of the design model</a:t>
            </a:r>
          </a:p>
          <a:p>
            <a:pPr>
              <a:buFont typeface="Wingdings" pitchFamily="2" charset="2"/>
              <a:buChar char="v"/>
            </a:pPr>
            <a:r>
              <a:rPr lang="en-US" dirty="0"/>
              <a:t> Analysis of consistency with the requirements models</a:t>
            </a:r>
          </a:p>
          <a:p>
            <a:pPr>
              <a:buFont typeface="Wingdings" pitchFamily="2" charset="2"/>
              <a:buChar char="v"/>
            </a:pPr>
            <a:r>
              <a:rPr lang="en-US" dirty="0"/>
              <a:t> Translation into implementation and deployment sets and notations (for example, traceability, source code generation, compilation, linking) to evaluate the consistency and completeness and the semantic balance between information in the sets</a:t>
            </a:r>
          </a:p>
          <a:p>
            <a:pPr>
              <a:buFont typeface="Wingdings" pitchFamily="2" charset="2"/>
              <a:buChar char="v"/>
            </a:pPr>
            <a:r>
              <a:rPr lang="en-US" dirty="0"/>
              <a:t>Analysis of changes between the current version of the design model and previous versions (scrap, rework, and defect elimination trends)</a:t>
            </a:r>
          </a:p>
          <a:p>
            <a:pPr>
              <a:buFont typeface="Wingdings" pitchFamily="2" charset="2"/>
              <a:buChar char="v"/>
            </a:pPr>
            <a:r>
              <a:rPr lang="en-US" dirty="0"/>
              <a:t>Subjective review of other dimensions of quality </a:t>
            </a:r>
            <a:br>
              <a:rPr lang="en-US" dirty="0"/>
            </a:br>
            <a:br>
              <a:rPr lang="en-US" dirty="0"/>
            </a:b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62500" lnSpcReduction="20000"/>
          </a:bodyPr>
          <a:lstStyle/>
          <a:p>
            <a:pPr>
              <a:buNone/>
            </a:pPr>
            <a:r>
              <a:rPr lang="en-US" sz="4500" b="1" dirty="0"/>
              <a:t>Implementation set</a:t>
            </a:r>
          </a:p>
          <a:p>
            <a:pPr>
              <a:buNone/>
            </a:pPr>
            <a:r>
              <a:rPr lang="en-US" b="1" dirty="0"/>
              <a:t>	</a:t>
            </a:r>
            <a:r>
              <a:rPr lang="en-US" dirty="0"/>
              <a:t>The implementation set includes source code (programming language notations) that represents the tangible implementations of components (their form, interface, and dependency relationships) Implementation sets are human-readable formats that are evaluated, assessed, and measured through a combination of the following:</a:t>
            </a:r>
          </a:p>
          <a:p>
            <a:pPr>
              <a:buNone/>
            </a:pPr>
            <a:endParaRPr lang="en-US" dirty="0"/>
          </a:p>
          <a:p>
            <a:pPr>
              <a:buFont typeface="Wingdings" pitchFamily="2" charset="2"/>
              <a:buChar char="v"/>
            </a:pPr>
            <a:r>
              <a:rPr lang="en-US" dirty="0"/>
              <a:t>Analysis of consistency with the design models</a:t>
            </a:r>
          </a:p>
          <a:p>
            <a:pPr>
              <a:buFont typeface="Wingdings" pitchFamily="2" charset="2"/>
              <a:buChar char="v"/>
            </a:pPr>
            <a:r>
              <a:rPr lang="en-US" dirty="0"/>
              <a:t> Translation into deployment set notations (for example, compilation and linking) to evaluate the consistency and completeness among artifact sets</a:t>
            </a:r>
          </a:p>
          <a:p>
            <a:pPr>
              <a:buFont typeface="Wingdings" pitchFamily="2" charset="2"/>
              <a:buChar char="v"/>
            </a:pPr>
            <a:r>
              <a:rPr lang="en-US" dirty="0"/>
              <a:t> Assessment of component source or executable files against relevant evaluation criteria through inspection, analysis, demonstration, or testing </a:t>
            </a:r>
          </a:p>
          <a:p>
            <a:pPr>
              <a:buFont typeface="Wingdings" pitchFamily="2" charset="2"/>
              <a:buChar char="v"/>
            </a:pPr>
            <a:r>
              <a:rPr lang="en-US" dirty="0"/>
              <a:t>Execution of stand-alone component test cases that automatically compare expected results with actual results</a:t>
            </a:r>
          </a:p>
          <a:p>
            <a:pPr>
              <a:buFont typeface="Wingdings" pitchFamily="2" charset="2"/>
              <a:buChar char="v"/>
            </a:pPr>
            <a:r>
              <a:rPr lang="en-US" dirty="0"/>
              <a:t> Analysis of changes between the current version of the implementation set and previous versions (scrap, rework, and defect elimination trends)</a:t>
            </a:r>
          </a:p>
          <a:p>
            <a:pPr>
              <a:buFont typeface="Wingdings" pitchFamily="2" charset="2"/>
              <a:buChar char="v"/>
            </a:pPr>
            <a:r>
              <a:rPr lang="en-US" dirty="0"/>
              <a:t>Subjective review of other dimensions of quality </a:t>
            </a:r>
            <a:br>
              <a:rPr lang="en-US" dirty="0"/>
            </a:br>
            <a:br>
              <a:rPr lang="en-US" dirty="0"/>
            </a:br>
            <a:br>
              <a:rPr lang="en-US" dirty="0"/>
            </a:b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sp>
        <p:nvSpPr>
          <p:cNvPr id="3" name="Content Placeholder 2"/>
          <p:cNvSpPr>
            <a:spLocks noGrp="1"/>
          </p:cNvSpPr>
          <p:nvPr>
            <p:ph idx="1"/>
          </p:nvPr>
        </p:nvSpPr>
        <p:spPr>
          <a:xfrm>
            <a:off x="457200" y="838200"/>
            <a:ext cx="8229600" cy="5867400"/>
          </a:xfrm>
        </p:spPr>
        <p:txBody>
          <a:bodyPr>
            <a:normAutofit fontScale="32500" lnSpcReduction="20000"/>
          </a:bodyPr>
          <a:lstStyle/>
          <a:p>
            <a:pPr>
              <a:buNone/>
            </a:pPr>
            <a:r>
              <a:rPr lang="en-US" sz="5900" b="1" dirty="0"/>
              <a:t>Deployment Set</a:t>
            </a:r>
          </a:p>
          <a:p>
            <a:pPr algn="just">
              <a:buNone/>
            </a:pPr>
            <a:br>
              <a:rPr lang="en-US" sz="5500" b="1" dirty="0"/>
            </a:br>
            <a:r>
              <a:rPr lang="en-US" sz="5500" dirty="0"/>
              <a:t>The deployment set includes user deliverables and machine language notations, executable software, and the build scripts, installation scripts, and executable target specific data necessary to use the product in its target environment. Deployment sets are evaluated, assessed, and measured through a combination of the following:</a:t>
            </a:r>
          </a:p>
          <a:p>
            <a:pPr>
              <a:buNone/>
            </a:pPr>
            <a:endParaRPr lang="en-US" sz="4500" dirty="0"/>
          </a:p>
          <a:p>
            <a:pPr>
              <a:buFont typeface="Wingdings" pitchFamily="2" charset="2"/>
              <a:buChar char="v"/>
            </a:pPr>
            <a:r>
              <a:rPr lang="en-US" sz="6200" dirty="0"/>
              <a:t>Testing against the usage scenarios and quality attributes defined in the requirements set to evaluate the consistency and completeness and the semantic balance between information in the two sets</a:t>
            </a:r>
          </a:p>
          <a:p>
            <a:pPr>
              <a:buFont typeface="Wingdings" pitchFamily="2" charset="2"/>
              <a:buChar char="v"/>
            </a:pPr>
            <a:r>
              <a:rPr lang="en-US" sz="6200" dirty="0"/>
              <a:t>Testing the partitioning, replication, and allocation strategies in mapping components of the implementation set to physical resources of the deployment system (platform type, number, network topology) </a:t>
            </a:r>
          </a:p>
          <a:p>
            <a:pPr>
              <a:buFont typeface="Wingdings" pitchFamily="2" charset="2"/>
              <a:buChar char="v"/>
            </a:pPr>
            <a:r>
              <a:rPr lang="en-US" sz="6200" dirty="0"/>
              <a:t>Testing against the defined usage scenarios in the user manual such as installation, user-oriented dynamic reconfiguration, mainstream usage, and anomaly management</a:t>
            </a:r>
          </a:p>
          <a:p>
            <a:pPr>
              <a:buFont typeface="Wingdings" pitchFamily="2" charset="2"/>
              <a:buChar char="v"/>
            </a:pPr>
            <a:r>
              <a:rPr lang="en-US" sz="6200" dirty="0"/>
              <a:t> Analysis of changes between the current version of the deployment set and previous versions (defect elimination trends, performance changes)</a:t>
            </a:r>
          </a:p>
          <a:p>
            <a:pPr>
              <a:buFont typeface="Wingdings" pitchFamily="2" charset="2"/>
              <a:buChar char="v"/>
            </a:pPr>
            <a:r>
              <a:rPr lang="en-US" sz="6200" dirty="0"/>
              <a:t>Subjective review of other dimensions of quality </a:t>
            </a:r>
            <a:br>
              <a:rPr lang="en-US" sz="4200" dirty="0"/>
            </a:br>
            <a:br>
              <a:rPr lang="en-US" sz="4200" dirty="0"/>
            </a:br>
            <a:br>
              <a:rPr lang="en-US" dirty="0"/>
            </a:br>
            <a:br>
              <a:rPr lang="en-US"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70000" lnSpcReduction="20000"/>
          </a:bodyPr>
          <a:lstStyle/>
          <a:p>
            <a:pPr>
              <a:buNone/>
            </a:pPr>
            <a:r>
              <a:rPr lang="en-US" dirty="0"/>
              <a:t>	Most of today's software development tools map closely to one of the five artifact sets.</a:t>
            </a:r>
          </a:p>
          <a:p>
            <a:pPr>
              <a:buNone/>
            </a:pPr>
            <a:endParaRPr lang="en-US" dirty="0"/>
          </a:p>
          <a:p>
            <a:pPr>
              <a:buFont typeface="Wingdings" pitchFamily="2" charset="2"/>
              <a:buChar char="v"/>
            </a:pPr>
            <a:r>
              <a:rPr lang="en-US" dirty="0"/>
              <a:t> </a:t>
            </a:r>
            <a:r>
              <a:rPr lang="en-US" b="1" dirty="0"/>
              <a:t>Management: </a:t>
            </a:r>
            <a:r>
              <a:rPr lang="en-US" dirty="0"/>
              <a:t>scheduling, workflow, defect tracking, change management, documentation, spreadsheet, resource management, and presentation tools</a:t>
            </a:r>
          </a:p>
          <a:p>
            <a:pPr>
              <a:buFont typeface="Wingdings" pitchFamily="2" charset="2"/>
              <a:buChar char="v"/>
            </a:pPr>
            <a:r>
              <a:rPr lang="en-US" dirty="0"/>
              <a:t> </a:t>
            </a:r>
            <a:r>
              <a:rPr lang="en-US" b="1" dirty="0"/>
              <a:t>Requirements: </a:t>
            </a:r>
            <a:r>
              <a:rPr lang="en-US" dirty="0"/>
              <a:t>requirements management tools</a:t>
            </a:r>
          </a:p>
          <a:p>
            <a:pPr>
              <a:buFont typeface="Wingdings" pitchFamily="2" charset="2"/>
              <a:buChar char="v"/>
            </a:pPr>
            <a:r>
              <a:rPr lang="en-US" b="1" dirty="0"/>
              <a:t>Design: </a:t>
            </a:r>
            <a:r>
              <a:rPr lang="en-US" dirty="0"/>
              <a:t>visual modeling tools</a:t>
            </a:r>
          </a:p>
          <a:p>
            <a:pPr>
              <a:buFont typeface="Wingdings" pitchFamily="2" charset="2"/>
              <a:buChar char="v"/>
            </a:pPr>
            <a:r>
              <a:rPr lang="en-US" dirty="0"/>
              <a:t> </a:t>
            </a:r>
            <a:r>
              <a:rPr lang="en-US" b="1" dirty="0"/>
              <a:t>Implementation: </a:t>
            </a:r>
            <a:r>
              <a:rPr lang="en-US" dirty="0"/>
              <a:t>compiler/debugger tools, code analysis tools, test coverage analysis tools, and test management tools</a:t>
            </a:r>
          </a:p>
          <a:p>
            <a:pPr>
              <a:buFont typeface="Wingdings" pitchFamily="2" charset="2"/>
              <a:buChar char="v"/>
            </a:pPr>
            <a:r>
              <a:rPr lang="en-US" dirty="0"/>
              <a:t> </a:t>
            </a:r>
            <a:r>
              <a:rPr lang="en-US" b="1" dirty="0"/>
              <a:t>Deployment: </a:t>
            </a:r>
            <a:r>
              <a:rPr lang="en-US" dirty="0"/>
              <a:t>test coverage and test automation tools, network management tools, commercial components (operating systems, GUIs, RDBMS, networks, middleware), and installation tools. </a:t>
            </a:r>
            <a:br>
              <a:rPr lang="en-US" dirty="0"/>
            </a:br>
            <a:br>
              <a:rPr lang="en-US" dirty="0"/>
            </a:br>
            <a:br>
              <a:rPr lang="en-US" dirty="0"/>
            </a:br>
            <a:br>
              <a:rPr lang="en-US" dirty="0"/>
            </a:br>
            <a:br>
              <a:rPr lang="en-US" dirty="0"/>
            </a:b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ENGINEERING SETS</a:t>
            </a:r>
            <a:r>
              <a:rPr lang="en-US" dirty="0"/>
              <a:t>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36811" y="1143000"/>
            <a:ext cx="8799786" cy="51816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ARTIFACT EVOLUTION OVER THE LIFE CYCLE</a:t>
            </a:r>
            <a:r>
              <a:rPr lang="en-US" sz="3200" dirty="0"/>
              <a:t> </a:t>
            </a:r>
            <a:br>
              <a:rPr lang="en-US" sz="3200" dirty="0"/>
            </a:br>
            <a:endParaRPr lang="en-US" sz="3200" dirty="0"/>
          </a:p>
        </p:txBody>
      </p:sp>
      <p:pic>
        <p:nvPicPr>
          <p:cNvPr id="1026" name="Picture 2"/>
          <p:cNvPicPr>
            <a:picLocks noGrp="1" noChangeAspect="1" noChangeArrowheads="1"/>
          </p:cNvPicPr>
          <p:nvPr>
            <p:ph idx="1"/>
          </p:nvPr>
        </p:nvPicPr>
        <p:blipFill>
          <a:blip r:embed="rId2"/>
          <a:srcRect/>
          <a:stretch>
            <a:fillRect/>
          </a:stretch>
        </p:blipFill>
        <p:spPr bwMode="auto">
          <a:xfrm>
            <a:off x="723900" y="1219200"/>
            <a:ext cx="7696200" cy="5334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TEST ARTIFACTS</a:t>
            </a:r>
            <a:r>
              <a:rPr lang="en-US" dirty="0"/>
              <a:t> </a:t>
            </a:r>
            <a:br>
              <a:rPr lang="en-US" dirty="0"/>
            </a:br>
            <a:endParaRPr lang="en-US" dirty="0"/>
          </a:p>
        </p:txBody>
      </p:sp>
      <p:sp>
        <p:nvSpPr>
          <p:cNvPr id="3" name="Content Placeholder 2"/>
          <p:cNvSpPr>
            <a:spLocks noGrp="1"/>
          </p:cNvSpPr>
          <p:nvPr>
            <p:ph idx="1"/>
          </p:nvPr>
        </p:nvSpPr>
        <p:spPr>
          <a:xfrm>
            <a:off x="457200" y="1295400"/>
            <a:ext cx="8458200" cy="5257800"/>
          </a:xfrm>
        </p:spPr>
        <p:txBody>
          <a:bodyPr>
            <a:normAutofit fontScale="77500" lnSpcReduction="20000"/>
          </a:bodyPr>
          <a:lstStyle/>
          <a:p>
            <a:pPr>
              <a:buNone/>
            </a:pPr>
            <a:r>
              <a:rPr lang="en-US" dirty="0"/>
              <a:t>	The test artifacts must be developed concurrently with the product from inception through deployment. Thus, testing is a full-life-cycle activity, not a late life-cycle activity.</a:t>
            </a:r>
          </a:p>
          <a:p>
            <a:pPr>
              <a:buNone/>
            </a:pPr>
            <a:endParaRPr lang="en-US" dirty="0"/>
          </a:p>
          <a:p>
            <a:pPr>
              <a:buFont typeface="Wingdings" pitchFamily="2" charset="2"/>
              <a:buChar char="§"/>
            </a:pPr>
            <a:r>
              <a:rPr lang="en-US" dirty="0"/>
              <a:t>The test artifacts are communicated, engineered, and developed within the same artifact sets as the developed product.</a:t>
            </a:r>
          </a:p>
          <a:p>
            <a:pPr>
              <a:buFont typeface="Wingdings" pitchFamily="2" charset="2"/>
              <a:buChar char="§"/>
            </a:pPr>
            <a:r>
              <a:rPr lang="en-US" dirty="0"/>
              <a:t> The test artifacts are implemented in programmable and repeatable formats (as software programs).</a:t>
            </a:r>
          </a:p>
          <a:p>
            <a:pPr>
              <a:buFont typeface="Wingdings" pitchFamily="2" charset="2"/>
              <a:buChar char="§"/>
            </a:pPr>
            <a:r>
              <a:rPr lang="en-US" dirty="0"/>
              <a:t> The test artifacts are documented in the same way that the product is documented.</a:t>
            </a:r>
          </a:p>
          <a:p>
            <a:pPr>
              <a:buFont typeface="Wingdings" pitchFamily="2" charset="2"/>
              <a:buChar char="§"/>
            </a:pPr>
            <a:r>
              <a:rPr lang="en-US" dirty="0"/>
              <a:t>Developers of the test artifacts use the same tools, techniques, and training as the software engineers</a:t>
            </a:r>
            <a:br>
              <a:rPr lang="en-US" dirty="0"/>
            </a:br>
            <a:r>
              <a:rPr lang="en-US" dirty="0"/>
              <a:t>developing the product. </a:t>
            </a:r>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phases</a:t>
            </a:r>
          </a:p>
        </p:txBody>
      </p:sp>
      <p:sp>
        <p:nvSpPr>
          <p:cNvPr id="3" name="Content Placeholder 2"/>
          <p:cNvSpPr>
            <a:spLocks noGrp="1"/>
          </p:cNvSpPr>
          <p:nvPr>
            <p:ph idx="1"/>
          </p:nvPr>
        </p:nvSpPr>
        <p:spPr>
          <a:xfrm>
            <a:off x="457200" y="1219200"/>
            <a:ext cx="8229600" cy="5410200"/>
          </a:xfrm>
        </p:spPr>
        <p:txBody>
          <a:bodyPr>
            <a:normAutofit fontScale="55000" lnSpcReduction="20000"/>
          </a:bodyPr>
          <a:lstStyle/>
          <a:p>
            <a:pPr algn="just">
              <a:buFont typeface="Wingdings" pitchFamily="2" charset="2"/>
              <a:buChar char="ü"/>
            </a:pPr>
            <a:r>
              <a:rPr lang="en-US" sz="4000" dirty="0"/>
              <a:t>Successful modern projects-and even successful projects developed under the conventional process-tend to have a very well-defined project milestone when there is a noticeable transition from a research attitude to a production attitude. </a:t>
            </a:r>
          </a:p>
          <a:p>
            <a:pPr algn="just">
              <a:buFont typeface="Wingdings" pitchFamily="2" charset="2"/>
              <a:buChar char="ü"/>
            </a:pPr>
            <a:r>
              <a:rPr lang="en-US" sz="4000" dirty="0"/>
              <a:t>Earlier phases focus on achieving functionality. Later phases revolve around achieving a product that can be shipped to a customer, with explicit attention to robustness, performance, and finish. modern software development process must be defined to support the following:</a:t>
            </a:r>
          </a:p>
          <a:p>
            <a:pPr>
              <a:buNone/>
            </a:pPr>
            <a:endParaRPr lang="en-US" sz="4000" dirty="0"/>
          </a:p>
          <a:p>
            <a:r>
              <a:rPr lang="en-US" sz="4000" dirty="0"/>
              <a:t>Evolution of the plans, requirements, and architecture, together with well defined synchronization points</a:t>
            </a:r>
          </a:p>
          <a:p>
            <a:r>
              <a:rPr lang="en-US" sz="4000" dirty="0"/>
              <a:t>Risk management and objective measures of progress and quality</a:t>
            </a:r>
          </a:p>
          <a:p>
            <a:r>
              <a:rPr lang="en-US" sz="4000" dirty="0"/>
              <a:t>Evolution of system capabilities through demonstrations of increasing functionality </a:t>
            </a:r>
            <a:br>
              <a:rPr lang="en-US" dirty="0"/>
            </a:br>
            <a:endParaRPr lang="en-US" dirty="0"/>
          </a:p>
          <a:p>
            <a:pPr>
              <a:buNone/>
            </a:pPr>
            <a:br>
              <a:rPr lang="en-US" dirty="0"/>
            </a:b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TEST ARTIFACTS</a:t>
            </a:r>
            <a:r>
              <a:rPr lang="en-US" dirty="0"/>
              <a:t> </a:t>
            </a:r>
            <a:br>
              <a:rPr lang="en-US" dirty="0"/>
            </a:br>
            <a:endParaRPr lang="en-US" dirty="0"/>
          </a:p>
        </p:txBody>
      </p:sp>
      <p:sp>
        <p:nvSpPr>
          <p:cNvPr id="3" name="Content Placeholder 2"/>
          <p:cNvSpPr>
            <a:spLocks noGrp="1"/>
          </p:cNvSpPr>
          <p:nvPr>
            <p:ph idx="1"/>
          </p:nvPr>
        </p:nvSpPr>
        <p:spPr>
          <a:xfrm>
            <a:off x="457200" y="1295400"/>
            <a:ext cx="8458200" cy="5257800"/>
          </a:xfrm>
        </p:spPr>
        <p:txBody>
          <a:bodyPr>
            <a:normAutofit fontScale="77500" lnSpcReduction="20000"/>
          </a:bodyPr>
          <a:lstStyle/>
          <a:p>
            <a:pPr>
              <a:buNone/>
            </a:pPr>
            <a:r>
              <a:rPr lang="en-US" dirty="0"/>
              <a:t>	Test artifact subsets are highly project-specific, the following example clarifies the relationship between test artifacts and the other artifact sets. Consider a project to perform seismic data processing for the purpose of oil exploration. </a:t>
            </a:r>
          </a:p>
          <a:p>
            <a:pPr>
              <a:buNone/>
            </a:pPr>
            <a:r>
              <a:rPr lang="en-US" dirty="0"/>
              <a:t>This system </a:t>
            </a:r>
            <a:r>
              <a:rPr lang="en-US" b="1" dirty="0"/>
              <a:t>has three fundamental subsystems: </a:t>
            </a:r>
          </a:p>
          <a:p>
            <a:pPr marL="514350" indent="-514350">
              <a:buAutoNum type="arabicParenBoth"/>
            </a:pPr>
            <a:r>
              <a:rPr lang="en-US" dirty="0"/>
              <a:t>a sensor subsystem that captures raw seismic data in real time and delivers these data to </a:t>
            </a:r>
          </a:p>
          <a:p>
            <a:pPr marL="514350" indent="-514350">
              <a:buAutoNum type="arabicParenBoth"/>
            </a:pPr>
            <a:r>
              <a:rPr lang="en-US" dirty="0"/>
              <a:t> a technical operations subsystem that converts raw data into an organized database and manages queries to this database from</a:t>
            </a:r>
          </a:p>
          <a:p>
            <a:pPr marL="514350" indent="-514350">
              <a:buAutoNum type="arabicParenBoth"/>
            </a:pPr>
            <a:r>
              <a:rPr lang="en-US" dirty="0"/>
              <a:t> a display subsystem that allows workstation operators to examine seismic data in human-readable form.</a:t>
            </a:r>
          </a:p>
          <a:p>
            <a:pPr marL="514350" indent="-514350">
              <a:buNone/>
            </a:pPr>
            <a:r>
              <a:rPr lang="en-US" dirty="0"/>
              <a:t>Such a system would result in the following test artifacts: </a:t>
            </a:r>
            <a:br>
              <a:rPr lang="en-US" dirty="0"/>
            </a:br>
            <a:br>
              <a:rPr lang="en-US" dirty="0"/>
            </a:b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TEST ARTIFACTS</a:t>
            </a:r>
            <a:r>
              <a:rPr lang="en-US" dirty="0"/>
              <a:t> </a:t>
            </a:r>
            <a:br>
              <a:rPr lang="en-US" dirty="0"/>
            </a:br>
            <a:endParaRPr lang="en-US" dirty="0"/>
          </a:p>
        </p:txBody>
      </p:sp>
      <p:sp>
        <p:nvSpPr>
          <p:cNvPr id="3" name="Content Placeholder 2"/>
          <p:cNvSpPr>
            <a:spLocks noGrp="1"/>
          </p:cNvSpPr>
          <p:nvPr>
            <p:ph idx="1"/>
          </p:nvPr>
        </p:nvSpPr>
        <p:spPr>
          <a:xfrm>
            <a:off x="457200" y="1295400"/>
            <a:ext cx="8458200" cy="5257800"/>
          </a:xfrm>
        </p:spPr>
        <p:txBody>
          <a:bodyPr>
            <a:normAutofit fontScale="77500" lnSpcReduction="20000"/>
          </a:bodyPr>
          <a:lstStyle/>
          <a:p>
            <a:pPr>
              <a:buNone/>
            </a:pPr>
            <a:r>
              <a:rPr lang="en-US" dirty="0"/>
              <a:t>	Test artifact subsets are highly project-specific, the following example clarifies the relationship between test artifacts and the other artifact sets. Consider a project to perform seismic data processing for the purpose of oil exploration. </a:t>
            </a:r>
          </a:p>
          <a:p>
            <a:pPr>
              <a:buNone/>
            </a:pPr>
            <a:r>
              <a:rPr lang="en-US" dirty="0"/>
              <a:t>This system </a:t>
            </a:r>
            <a:r>
              <a:rPr lang="en-US" b="1" dirty="0"/>
              <a:t>has three fundamental subsystems: </a:t>
            </a:r>
          </a:p>
          <a:p>
            <a:pPr marL="514350" indent="-514350">
              <a:buAutoNum type="arabicParenBoth"/>
            </a:pPr>
            <a:r>
              <a:rPr lang="en-US" dirty="0"/>
              <a:t>a sensor subsystem that captures raw seismic data in real time and delivers these data to </a:t>
            </a:r>
          </a:p>
          <a:p>
            <a:pPr marL="514350" indent="-514350">
              <a:buAutoNum type="arabicParenBoth"/>
            </a:pPr>
            <a:r>
              <a:rPr lang="en-US" dirty="0"/>
              <a:t> a technical operations subsystem that converts raw data into an organized database and manages queries to this database from</a:t>
            </a:r>
          </a:p>
          <a:p>
            <a:pPr marL="514350" indent="-514350">
              <a:buAutoNum type="arabicParenBoth"/>
            </a:pPr>
            <a:r>
              <a:rPr lang="en-US" dirty="0"/>
              <a:t> a display subsystem that allows workstation operators to examine seismic data in human-readable form.</a:t>
            </a:r>
          </a:p>
          <a:p>
            <a:pPr marL="514350" indent="-514350">
              <a:buNone/>
            </a:pPr>
            <a:r>
              <a:rPr lang="en-US" dirty="0"/>
              <a:t>Such a system would result in the following test artifacts: </a:t>
            </a:r>
            <a:br>
              <a:rPr lang="en-US" dirty="0"/>
            </a:br>
            <a:br>
              <a:rPr lang="en-US" dirty="0"/>
            </a:b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TEST ARTIFACTS</a:t>
            </a:r>
            <a:r>
              <a:rPr lang="en-US" dirty="0"/>
              <a:t> </a:t>
            </a:r>
            <a:br>
              <a:rPr lang="en-US" dirty="0"/>
            </a:br>
            <a:endParaRPr lang="en-US" dirty="0"/>
          </a:p>
        </p:txBody>
      </p:sp>
      <p:sp>
        <p:nvSpPr>
          <p:cNvPr id="3" name="Content Placeholder 2"/>
          <p:cNvSpPr>
            <a:spLocks noGrp="1"/>
          </p:cNvSpPr>
          <p:nvPr>
            <p:ph idx="1"/>
          </p:nvPr>
        </p:nvSpPr>
        <p:spPr>
          <a:xfrm>
            <a:off x="457200" y="1295400"/>
            <a:ext cx="8458200" cy="5257800"/>
          </a:xfrm>
        </p:spPr>
        <p:txBody>
          <a:bodyPr>
            <a:normAutofit fontScale="62500" lnSpcReduction="20000"/>
          </a:bodyPr>
          <a:lstStyle/>
          <a:p>
            <a:pPr>
              <a:buNone/>
            </a:pPr>
            <a:r>
              <a:rPr lang="en-US" b="1" dirty="0"/>
              <a:t>Management set.</a:t>
            </a:r>
          </a:p>
          <a:p>
            <a:pPr>
              <a:buFont typeface="Wingdings" pitchFamily="2" charset="2"/>
              <a:buChar char="Ø"/>
            </a:pPr>
            <a:r>
              <a:rPr lang="en-US" b="1" dirty="0"/>
              <a:t> </a:t>
            </a:r>
            <a:r>
              <a:rPr lang="en-US" dirty="0"/>
              <a:t>The release specifications and release descriptions capture the objectives, evaluation criteria, and results of an intermediate milestone. </a:t>
            </a:r>
          </a:p>
          <a:p>
            <a:pPr>
              <a:buFont typeface="Wingdings" pitchFamily="2" charset="2"/>
              <a:buChar char="Ø"/>
            </a:pPr>
            <a:r>
              <a:rPr lang="en-US" dirty="0"/>
              <a:t>These artifacts are the test plans and test results negotiated among internal project teams. </a:t>
            </a:r>
          </a:p>
          <a:p>
            <a:pPr>
              <a:buFont typeface="Wingdings" pitchFamily="2" charset="2"/>
              <a:buChar char="Ø"/>
            </a:pPr>
            <a:r>
              <a:rPr lang="en-US" dirty="0"/>
              <a:t>The software change orders capture test results (defects, testability changes, requirements ambiguities, enhancements) and the closure criteria</a:t>
            </a:r>
            <a:br>
              <a:rPr lang="en-US" dirty="0"/>
            </a:br>
            <a:r>
              <a:rPr lang="en-US" dirty="0"/>
              <a:t>associated with making a discrete change to a baseline.</a:t>
            </a:r>
          </a:p>
          <a:p>
            <a:pPr>
              <a:buNone/>
            </a:pPr>
            <a:endParaRPr lang="en-US" b="1" dirty="0"/>
          </a:p>
          <a:p>
            <a:pPr>
              <a:buNone/>
            </a:pPr>
            <a:endParaRPr lang="en-US" dirty="0"/>
          </a:p>
          <a:p>
            <a:pPr>
              <a:buNone/>
            </a:pPr>
            <a:r>
              <a:rPr lang="en-US" b="1" dirty="0"/>
              <a:t>Requirements set.</a:t>
            </a:r>
          </a:p>
          <a:p>
            <a:pPr>
              <a:buFont typeface="Wingdings" pitchFamily="2" charset="2"/>
              <a:buChar char="Ø"/>
            </a:pPr>
            <a:r>
              <a:rPr lang="en-US" b="1" dirty="0"/>
              <a:t> </a:t>
            </a:r>
            <a:r>
              <a:rPr lang="en-US" dirty="0"/>
              <a:t>The system-level use cases capture the operational concept for the system and the acceptance test case descriptions, including the expected behavior of the system and its quality attributes. </a:t>
            </a:r>
          </a:p>
          <a:p>
            <a:pPr>
              <a:buFont typeface="Wingdings" pitchFamily="2" charset="2"/>
              <a:buChar char="Ø"/>
            </a:pPr>
            <a:r>
              <a:rPr lang="en-US" dirty="0"/>
              <a:t>The entire requirement set is a test artifact because it is the basis of all assessment activities across the life cycle.</a:t>
            </a:r>
            <a:br>
              <a:rPr lang="en-US" dirty="0"/>
            </a:b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TEST ARTIFACTS</a:t>
            </a:r>
            <a:r>
              <a:rPr lang="en-US" dirty="0"/>
              <a:t> </a:t>
            </a:r>
            <a:br>
              <a:rPr lang="en-US" dirty="0"/>
            </a:br>
            <a:endParaRPr lang="en-US" dirty="0"/>
          </a:p>
        </p:txBody>
      </p:sp>
      <p:sp>
        <p:nvSpPr>
          <p:cNvPr id="3" name="Content Placeholder 2"/>
          <p:cNvSpPr>
            <a:spLocks noGrp="1"/>
          </p:cNvSpPr>
          <p:nvPr>
            <p:ph idx="1"/>
          </p:nvPr>
        </p:nvSpPr>
        <p:spPr>
          <a:xfrm>
            <a:off x="457200" y="990600"/>
            <a:ext cx="8458200" cy="5715000"/>
          </a:xfrm>
        </p:spPr>
        <p:txBody>
          <a:bodyPr>
            <a:normAutofit fontScale="47500" lnSpcReduction="20000"/>
          </a:bodyPr>
          <a:lstStyle/>
          <a:p>
            <a:pPr>
              <a:buNone/>
            </a:pPr>
            <a:r>
              <a:rPr lang="en-US" sz="4200" b="1" dirty="0"/>
              <a:t>Design set.</a:t>
            </a:r>
          </a:p>
          <a:p>
            <a:pPr>
              <a:buFont typeface="Wingdings" pitchFamily="2" charset="2"/>
              <a:buChar char="v"/>
            </a:pPr>
            <a:r>
              <a:rPr lang="en-US" sz="4200" dirty="0"/>
              <a:t> A test model for non deliverable components needed to test the product baselines is captured in the design set. </a:t>
            </a:r>
          </a:p>
          <a:p>
            <a:pPr>
              <a:buFont typeface="Wingdings" pitchFamily="2" charset="2"/>
              <a:buChar char="v"/>
            </a:pPr>
            <a:r>
              <a:rPr lang="en-US" sz="4200" dirty="0"/>
              <a:t>These components include such design set artifacts as a seismic event simulation for creating realistic sensor data; a "virtual operator" that can support unattended, afterhours test cases; specific instrumentation suites for early demonstration of resource usage; transaction rates or response times; and use case test drivers and component stand-alone test drivers.</a:t>
            </a:r>
          </a:p>
          <a:p>
            <a:pPr>
              <a:buNone/>
            </a:pPr>
            <a:r>
              <a:rPr lang="en-US" sz="4200" dirty="0"/>
              <a:t> </a:t>
            </a:r>
            <a:r>
              <a:rPr lang="en-US" sz="4200" b="1" dirty="0"/>
              <a:t>Implementation set.</a:t>
            </a:r>
          </a:p>
          <a:p>
            <a:pPr>
              <a:buFont typeface="Wingdings" pitchFamily="2" charset="2"/>
              <a:buChar char="v"/>
            </a:pPr>
            <a:r>
              <a:rPr lang="en-US" sz="4200" b="1" dirty="0"/>
              <a:t> </a:t>
            </a:r>
            <a:r>
              <a:rPr lang="en-US" sz="4200" dirty="0"/>
              <a:t>Self-documenting source code representations for test components and test</a:t>
            </a:r>
            <a:br>
              <a:rPr lang="en-US" sz="4200" dirty="0"/>
            </a:br>
            <a:r>
              <a:rPr lang="en-US" sz="4200" dirty="0"/>
              <a:t>drivers provide the equivalent of test procedures and test scripts.</a:t>
            </a:r>
          </a:p>
          <a:p>
            <a:pPr>
              <a:buFont typeface="Wingdings" pitchFamily="2" charset="2"/>
              <a:buChar char="v"/>
            </a:pPr>
            <a:r>
              <a:rPr lang="en-US" sz="4200" dirty="0"/>
              <a:t> These source files may also include human-readable data files representing certain statically defined data sets that are explicit test source files.</a:t>
            </a:r>
          </a:p>
          <a:p>
            <a:pPr>
              <a:buFont typeface="Wingdings" pitchFamily="2" charset="2"/>
              <a:buChar char="v"/>
            </a:pPr>
            <a:r>
              <a:rPr lang="en-US" sz="4200" dirty="0"/>
              <a:t> Output files from test drivers provide the equivalent of test reports.</a:t>
            </a:r>
          </a:p>
          <a:p>
            <a:pPr>
              <a:buNone/>
            </a:pPr>
            <a:r>
              <a:rPr lang="en-US" sz="4200" b="1" dirty="0"/>
              <a:t>Deployment set</a:t>
            </a:r>
            <a:r>
              <a:rPr lang="en-US" sz="4200" dirty="0"/>
              <a:t>.</a:t>
            </a:r>
          </a:p>
          <a:p>
            <a:pPr>
              <a:buFont typeface="Wingdings" pitchFamily="2" charset="2"/>
              <a:buChar char="v"/>
            </a:pPr>
            <a:r>
              <a:rPr lang="en-US" sz="4200" dirty="0"/>
              <a:t>versions of test components, test drivers, and data files are provided. </a:t>
            </a:r>
            <a:br>
              <a:rPr lang="en-US" sz="4200" dirty="0"/>
            </a:br>
            <a:br>
              <a:rPr lang="en-US" dirty="0"/>
            </a:br>
            <a:br>
              <a:rPr lang="en-US" dirty="0"/>
            </a:br>
            <a:endParaRPr lang="en-US" dirty="0"/>
          </a:p>
          <a:p>
            <a:pPr marL="514350" indent="-514350">
              <a:buNone/>
            </a:pPr>
            <a:br>
              <a:rPr lang="en-US" dirty="0"/>
            </a:br>
            <a:br>
              <a:rPr lang="en-US" dirty="0"/>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PRAGMATIC ARTIFACTS</a:t>
            </a:r>
            <a:r>
              <a:rPr lang="en-US" dirty="0"/>
              <a:t> </a:t>
            </a:r>
            <a:br>
              <a:rPr lang="en-US" dirty="0"/>
            </a:br>
            <a:endParaRPr lang="en-US" dirty="0"/>
          </a:p>
        </p:txBody>
      </p:sp>
      <p:sp>
        <p:nvSpPr>
          <p:cNvPr id="3" name="Content Placeholder 2"/>
          <p:cNvSpPr>
            <a:spLocks noGrp="1"/>
          </p:cNvSpPr>
          <p:nvPr>
            <p:ph idx="1"/>
          </p:nvPr>
        </p:nvSpPr>
        <p:spPr>
          <a:xfrm>
            <a:off x="457200" y="990600"/>
            <a:ext cx="8382000" cy="5135563"/>
          </a:xfrm>
        </p:spPr>
        <p:txBody>
          <a:bodyPr>
            <a:normAutofit fontScale="85000" lnSpcReduction="20000"/>
          </a:bodyPr>
          <a:lstStyle/>
          <a:p>
            <a:pPr>
              <a:buNone/>
            </a:pPr>
            <a:r>
              <a:rPr lang="en-US" b="1" dirty="0"/>
              <a:t>People want to review information but don't understand the language of the artifact</a:t>
            </a:r>
            <a:r>
              <a:rPr lang="en-US" dirty="0"/>
              <a:t>.</a:t>
            </a:r>
          </a:p>
          <a:p>
            <a:pPr>
              <a:buFont typeface="Wingdings" pitchFamily="2" charset="2"/>
              <a:buChar char="Ø"/>
            </a:pPr>
            <a:r>
              <a:rPr lang="en-US" dirty="0"/>
              <a:t> Many interested reviewers of a particular artifact will resist having to learn the engineering language in which the artifact is written.</a:t>
            </a:r>
          </a:p>
          <a:p>
            <a:pPr>
              <a:buFont typeface="Wingdings" pitchFamily="2" charset="2"/>
              <a:buChar char="Ø"/>
            </a:pPr>
            <a:r>
              <a:rPr lang="en-US" dirty="0"/>
              <a:t> It is not uncommon to find people (such as veteran software managers, veteran quality assurance</a:t>
            </a:r>
            <a:br>
              <a:rPr lang="en-US" dirty="0"/>
            </a:br>
            <a:r>
              <a:rPr lang="en-US" dirty="0"/>
              <a:t>specialists, or an auditing authority from a regulatory agency) who react as follows:</a:t>
            </a:r>
          </a:p>
          <a:p>
            <a:pPr>
              <a:buFont typeface="Wingdings" pitchFamily="2" charset="2"/>
              <a:buChar char="Ø"/>
            </a:pPr>
            <a:r>
              <a:rPr lang="en-US" dirty="0"/>
              <a:t> "I'm not going to learn UML, but I want to review the design of this software, so give me a separate description such as some flowcharts and text that I can understand. </a:t>
            </a:r>
            <a:br>
              <a:rPr lang="en-US" dirty="0"/>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PRAGMATIC ARTIFACTS</a:t>
            </a:r>
            <a:r>
              <a:rPr lang="en-US" dirty="0"/>
              <a:t>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a:buNone/>
            </a:pPr>
            <a:r>
              <a:rPr lang="en-US" sz="2600" b="1" dirty="0"/>
              <a:t>People want to review the information but don't have  access  </a:t>
            </a:r>
          </a:p>
          <a:p>
            <a:pPr>
              <a:buNone/>
            </a:pPr>
            <a:r>
              <a:rPr lang="en-US" sz="2600" b="1" dirty="0"/>
              <a:t>to the tools. </a:t>
            </a:r>
          </a:p>
          <a:p>
            <a:pPr>
              <a:buNone/>
            </a:pPr>
            <a:endParaRPr lang="en-US" b="1" dirty="0"/>
          </a:p>
          <a:p>
            <a:pPr>
              <a:buFont typeface="Wingdings" pitchFamily="2" charset="2"/>
              <a:buChar char="Ø"/>
            </a:pPr>
            <a:r>
              <a:rPr lang="en-US" sz="2400" dirty="0"/>
              <a:t>It is not very common for the development organization to be fully tooled; it is extremely rare that the/other stakeholders have any capability to review the engineering artifacts on-line. Consequently, organizations are forced to exchange paper documents. </a:t>
            </a:r>
          </a:p>
          <a:p>
            <a:pPr>
              <a:buFont typeface="Wingdings" pitchFamily="2" charset="2"/>
              <a:buChar char="Ø"/>
            </a:pPr>
            <a:r>
              <a:rPr lang="en-US" sz="2400" dirty="0"/>
              <a:t>Standardized formats (such as UML, spreadsheets, Visual Basic, C++, and </a:t>
            </a:r>
            <a:r>
              <a:rPr lang="en-US" sz="2400" dirty="0" err="1"/>
              <a:t>Ada</a:t>
            </a:r>
            <a:r>
              <a:rPr lang="en-US" sz="2400" dirty="0"/>
              <a:t> 95), visualization tools, and the Web are rapidly making it economically feasible for all stakeholders to exchange information electronically. </a:t>
            </a:r>
            <a:br>
              <a:rPr lang="en-US" dirty="0"/>
            </a:br>
            <a:br>
              <a:rPr lang="en-US" dirty="0"/>
            </a:b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t>PRAGMATIC ARTIFACTS</a:t>
            </a:r>
            <a:r>
              <a:rPr lang="en-US" dirty="0"/>
              <a:t> </a:t>
            </a:r>
            <a:br>
              <a:rPr lang="en-US" dirty="0"/>
            </a:br>
            <a:endParaRPr lang="en-US" dirty="0"/>
          </a:p>
        </p:txBody>
      </p:sp>
      <p:sp>
        <p:nvSpPr>
          <p:cNvPr id="3" name="Content Placeholder 2"/>
          <p:cNvSpPr>
            <a:spLocks noGrp="1"/>
          </p:cNvSpPr>
          <p:nvPr>
            <p:ph idx="1"/>
          </p:nvPr>
        </p:nvSpPr>
        <p:spPr>
          <a:xfrm>
            <a:off x="457200" y="762000"/>
            <a:ext cx="8229600" cy="5943600"/>
          </a:xfrm>
        </p:spPr>
        <p:txBody>
          <a:bodyPr>
            <a:normAutofit fontScale="55000" lnSpcReduction="20000"/>
          </a:bodyPr>
          <a:lstStyle/>
          <a:p>
            <a:pPr>
              <a:buNone/>
            </a:pPr>
            <a:r>
              <a:rPr lang="en-US" sz="3600" b="1" dirty="0"/>
              <a:t>Human-readable engineering artifacts should use rigorous notations that </a:t>
            </a:r>
          </a:p>
          <a:p>
            <a:pPr>
              <a:buNone/>
            </a:pPr>
            <a:r>
              <a:rPr lang="en-US" sz="3600" b="1" dirty="0"/>
              <a:t>are complete, consistent, and used in a self-documenting manner. </a:t>
            </a:r>
          </a:p>
          <a:p>
            <a:pPr>
              <a:buFont typeface="Wingdings" pitchFamily="2" charset="2"/>
              <a:buChar char="Ø"/>
            </a:pPr>
            <a:r>
              <a:rPr lang="en-US" sz="3600" dirty="0"/>
              <a:t>Properly spelled English words should be used for all identifiers and descriptions.</a:t>
            </a:r>
          </a:p>
          <a:p>
            <a:pPr>
              <a:buFont typeface="Wingdings" pitchFamily="2" charset="2"/>
              <a:buChar char="Ø"/>
            </a:pPr>
            <a:r>
              <a:rPr lang="en-US" sz="3600" dirty="0"/>
              <a:t> Acronyms and abbreviations should be used only where they are well accepted jargon in the context of the component's usage. </a:t>
            </a:r>
          </a:p>
          <a:p>
            <a:pPr>
              <a:buFont typeface="Wingdings" pitchFamily="2" charset="2"/>
              <a:buChar char="Ø"/>
            </a:pPr>
            <a:r>
              <a:rPr lang="en-US" sz="3600" dirty="0"/>
              <a:t>Readability should be emphasized and the use of proper English words</a:t>
            </a:r>
            <a:br>
              <a:rPr lang="en-US" sz="3600" dirty="0"/>
            </a:br>
            <a:r>
              <a:rPr lang="en-US" sz="3600" dirty="0"/>
              <a:t>should be required in all engineering artifacts. </a:t>
            </a:r>
          </a:p>
          <a:p>
            <a:pPr>
              <a:buFont typeface="Wingdings" pitchFamily="2" charset="2"/>
              <a:buChar char="Ø"/>
            </a:pPr>
            <a:r>
              <a:rPr lang="en-US" sz="3600" dirty="0"/>
              <a:t>This practice enables understandable representations, browse able formats (paperless review), more-rigorous notations, and reduced error rates.</a:t>
            </a:r>
          </a:p>
          <a:p>
            <a:pPr>
              <a:buFont typeface="Wingdings" pitchFamily="2" charset="2"/>
              <a:buChar char="Ø"/>
            </a:pPr>
            <a:endParaRPr lang="en-US" sz="3600" dirty="0"/>
          </a:p>
          <a:p>
            <a:pPr>
              <a:buNone/>
            </a:pPr>
            <a:r>
              <a:rPr lang="en-US" sz="3600" b="1" dirty="0"/>
              <a:t>Useful documentation is self-defining: It is documentation that gets used.</a:t>
            </a:r>
          </a:p>
          <a:p>
            <a:pPr>
              <a:buNone/>
            </a:pPr>
            <a:endParaRPr lang="en-US" sz="3600" b="1" dirty="0"/>
          </a:p>
          <a:p>
            <a:pPr>
              <a:buNone/>
            </a:pPr>
            <a:r>
              <a:rPr lang="en-US" sz="3600" b="1" dirty="0"/>
              <a:t>Paper is tangible; electronic artifacts are too easy to change</a:t>
            </a:r>
            <a:r>
              <a:rPr lang="en-US" sz="3600" dirty="0"/>
              <a:t>. </a:t>
            </a:r>
          </a:p>
          <a:p>
            <a:pPr>
              <a:buFont typeface="Wingdings" pitchFamily="2" charset="2"/>
              <a:buChar char="Ø"/>
            </a:pPr>
            <a:r>
              <a:rPr lang="en-US" sz="3600" dirty="0"/>
              <a:t>On-line and Web-based artifacts can be changed easily and are viewed with  more skepticism because of their inherent volatility. </a:t>
            </a:r>
            <a:br>
              <a:rPr lang="en-US" dirty="0"/>
            </a:br>
            <a:br>
              <a:rPr lang="en-US" dirty="0"/>
            </a:br>
            <a:br>
              <a:rPr lang="en-US" dirty="0"/>
            </a:b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MANAGEMENT ARTIFACTS</a:t>
            </a:r>
            <a:r>
              <a:rPr lang="en-US" u="sng" dirty="0"/>
              <a:t> </a:t>
            </a:r>
            <a:br>
              <a:rPr lang="en-US" dirty="0"/>
            </a:br>
            <a:endParaRPr lang="en-US" dirty="0"/>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a:buNone/>
            </a:pPr>
            <a:r>
              <a:rPr lang="en-US" b="1" dirty="0"/>
              <a:t>Business Case</a:t>
            </a:r>
          </a:p>
          <a:p>
            <a:pPr>
              <a:buNone/>
            </a:pPr>
            <a:endParaRPr lang="en-US" b="1" dirty="0"/>
          </a:p>
          <a:p>
            <a:pPr>
              <a:buFont typeface="Wingdings" pitchFamily="2" charset="2"/>
              <a:buChar char="v"/>
            </a:pPr>
            <a:r>
              <a:rPr lang="en-US" dirty="0"/>
              <a:t>The business case artifact provides all the information necessary to determine whether the project is worth</a:t>
            </a:r>
            <a:br>
              <a:rPr lang="en-US" dirty="0"/>
            </a:br>
            <a:r>
              <a:rPr lang="en-US" dirty="0"/>
              <a:t>investing in. </a:t>
            </a:r>
          </a:p>
          <a:p>
            <a:pPr>
              <a:buFont typeface="Wingdings" pitchFamily="2" charset="2"/>
              <a:buChar char="v"/>
            </a:pPr>
            <a:r>
              <a:rPr lang="en-US" dirty="0"/>
              <a:t>It details the expected revenue, expected cost, technical and management plans, and backup data necessary to demonstrate the risks and realism of the plans. </a:t>
            </a:r>
          </a:p>
          <a:p>
            <a:pPr>
              <a:buFont typeface="Wingdings" pitchFamily="2" charset="2"/>
              <a:buChar char="v"/>
            </a:pPr>
            <a:r>
              <a:rPr lang="en-US" dirty="0"/>
              <a:t>The main purpose is to transform the vision into economic terms so that an organization can make an accurate ROI assessment. </a:t>
            </a:r>
          </a:p>
          <a:p>
            <a:pPr>
              <a:buFont typeface="Wingdings" pitchFamily="2" charset="2"/>
              <a:buChar char="v"/>
            </a:pPr>
            <a:r>
              <a:rPr lang="en-US" dirty="0"/>
              <a:t>The financial forecasts are evolutionary, updated with more accurate forecasts as the life cycle progresses. </a:t>
            </a:r>
            <a:br>
              <a:rPr lang="en-US" dirty="0"/>
            </a:b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810736"/>
            <a:ext cx="8229600" cy="583946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sp>
        <p:nvSpPr>
          <p:cNvPr id="4" name="Content Placeholder 3"/>
          <p:cNvSpPr>
            <a:spLocks noGrp="1"/>
          </p:cNvSpPr>
          <p:nvPr>
            <p:ph idx="1"/>
          </p:nvPr>
        </p:nvSpPr>
        <p:spPr>
          <a:xfrm>
            <a:off x="457200" y="914400"/>
            <a:ext cx="8229600" cy="5211763"/>
          </a:xfrm>
        </p:spPr>
        <p:txBody>
          <a:bodyPr>
            <a:normAutofit fontScale="55000" lnSpcReduction="20000"/>
          </a:bodyPr>
          <a:lstStyle/>
          <a:p>
            <a:pPr>
              <a:buNone/>
            </a:pPr>
            <a:r>
              <a:rPr lang="en-US" b="1" dirty="0"/>
              <a:t>Work Breakdown Structure</a:t>
            </a:r>
          </a:p>
          <a:p>
            <a:pPr>
              <a:buNone/>
            </a:pPr>
            <a:endParaRPr lang="en-US" b="1" dirty="0"/>
          </a:p>
          <a:p>
            <a:pPr>
              <a:buFont typeface="Wingdings" pitchFamily="2" charset="2"/>
              <a:buChar char="v"/>
            </a:pPr>
            <a:r>
              <a:rPr lang="en-US" dirty="0"/>
              <a:t>Work breakdown structure (WBS) is the vehicle for budgeting and collecting costs.</a:t>
            </a:r>
          </a:p>
          <a:p>
            <a:pPr>
              <a:buFont typeface="Wingdings" pitchFamily="2" charset="2"/>
              <a:buChar char="v"/>
            </a:pPr>
            <a:r>
              <a:rPr lang="en-US" dirty="0"/>
              <a:t> To monitor and control a project's financial performance, the software project manager must have insight into project costs and how they are expended. </a:t>
            </a:r>
          </a:p>
          <a:p>
            <a:pPr>
              <a:buFont typeface="Wingdings" pitchFamily="2" charset="2"/>
              <a:buChar char="v"/>
            </a:pPr>
            <a:r>
              <a:rPr lang="en-US" dirty="0"/>
              <a:t>The structure of cost accountability is a serious project planning constraint.</a:t>
            </a:r>
          </a:p>
          <a:p>
            <a:pPr>
              <a:buFont typeface="Wingdings" pitchFamily="2" charset="2"/>
              <a:buChar char="v"/>
            </a:pPr>
            <a:endParaRPr lang="en-US" dirty="0"/>
          </a:p>
          <a:p>
            <a:pPr>
              <a:buNone/>
            </a:pPr>
            <a:r>
              <a:rPr lang="en-US" b="1" dirty="0"/>
              <a:t>Software Change Order Database</a:t>
            </a:r>
          </a:p>
          <a:p>
            <a:pPr>
              <a:buNone/>
            </a:pPr>
            <a:endParaRPr lang="en-US" b="1" dirty="0"/>
          </a:p>
          <a:p>
            <a:pPr>
              <a:buFont typeface="Wingdings" pitchFamily="2" charset="2"/>
              <a:buChar char="v"/>
            </a:pPr>
            <a:r>
              <a:rPr lang="en-US" dirty="0"/>
              <a:t>Managing change is one of the fundamental primitives of an iterative development process. </a:t>
            </a:r>
          </a:p>
          <a:p>
            <a:pPr>
              <a:buFont typeface="Wingdings" pitchFamily="2" charset="2"/>
              <a:buChar char="v"/>
            </a:pPr>
            <a:r>
              <a:rPr lang="en-US" dirty="0"/>
              <a:t>With greater change freedom, a project can iterate more productively. This flexibility increases the content, quality, and number of iterations that a project can achieve within a given schedule. </a:t>
            </a:r>
          </a:p>
          <a:p>
            <a:pPr>
              <a:buFont typeface="Wingdings" pitchFamily="2" charset="2"/>
              <a:buChar char="v"/>
            </a:pPr>
            <a:r>
              <a:rPr lang="en-US" dirty="0"/>
              <a:t>Change freedom has been achieved in practice through automation, and today's iterative development environments carry the burden of change management.</a:t>
            </a:r>
          </a:p>
          <a:p>
            <a:pPr>
              <a:buFont typeface="Wingdings" pitchFamily="2" charset="2"/>
              <a:buChar char="v"/>
            </a:pPr>
            <a:r>
              <a:rPr lang="en-US" dirty="0"/>
              <a:t> Organizational processes that depend on manual change management techniques have encountered major inefficiencies. </a:t>
            </a: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700" b="1" dirty="0"/>
              <a:t>ENGINEERING AND PRODUCTION STAGES </a:t>
            </a:r>
            <a:br>
              <a:rPr lang="en-US" sz="2700" dirty="0"/>
            </a:br>
            <a:endParaRPr lang="en-US" sz="2700" dirty="0"/>
          </a:p>
        </p:txBody>
      </p:sp>
      <p:sp>
        <p:nvSpPr>
          <p:cNvPr id="3" name="Content Placeholder 2"/>
          <p:cNvSpPr>
            <a:spLocks noGrp="1"/>
          </p:cNvSpPr>
          <p:nvPr>
            <p:ph idx="1"/>
          </p:nvPr>
        </p:nvSpPr>
        <p:spPr>
          <a:xfrm>
            <a:off x="457200" y="1600200"/>
            <a:ext cx="8229600" cy="4953000"/>
          </a:xfrm>
        </p:spPr>
        <p:txBody>
          <a:bodyPr>
            <a:normAutofit fontScale="85000" lnSpcReduction="10000"/>
          </a:bodyPr>
          <a:lstStyle/>
          <a:p>
            <a:pPr algn="just">
              <a:buNone/>
            </a:pPr>
            <a:r>
              <a:rPr lang="en-US" dirty="0"/>
              <a:t>	To achieve economies of scale and higher returns on investment, we must move toward a software</a:t>
            </a:r>
            <a:br>
              <a:rPr lang="en-US" dirty="0"/>
            </a:br>
            <a:r>
              <a:rPr lang="en-US" dirty="0"/>
              <a:t>manufacturing process driven by technological improvements in process automation and component-based development. Two stages of the life cycle are:</a:t>
            </a:r>
          </a:p>
          <a:p>
            <a:pPr>
              <a:buFont typeface="Wingdings" pitchFamily="2" charset="2"/>
              <a:buChar char="Ø"/>
            </a:pPr>
            <a:endParaRPr lang="en-US" dirty="0"/>
          </a:p>
          <a:p>
            <a:pPr>
              <a:buFont typeface="Wingdings" pitchFamily="2" charset="2"/>
              <a:buChar char="Ø"/>
            </a:pPr>
            <a:r>
              <a:rPr lang="en-US" dirty="0"/>
              <a:t>The </a:t>
            </a:r>
            <a:r>
              <a:rPr lang="en-US" b="1" dirty="0"/>
              <a:t>engineering stage</a:t>
            </a:r>
            <a:r>
              <a:rPr lang="en-US" dirty="0"/>
              <a:t>, driven by less predictable but smaller teams doing design and synthesis activities</a:t>
            </a:r>
          </a:p>
          <a:p>
            <a:pPr>
              <a:buFont typeface="Wingdings" pitchFamily="2" charset="2"/>
              <a:buChar char="Ø"/>
            </a:pPr>
            <a:r>
              <a:rPr lang="en-US" dirty="0"/>
              <a:t>The </a:t>
            </a:r>
            <a:r>
              <a:rPr lang="en-US" b="1" dirty="0"/>
              <a:t>production stage</a:t>
            </a:r>
            <a:r>
              <a:rPr lang="en-US" dirty="0"/>
              <a:t>, driven by more predictable but larger teams doing construction, test, and deployment activities </a:t>
            </a:r>
            <a:br>
              <a:rPr lang="en-US" dirty="0"/>
            </a:b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sp>
        <p:nvSpPr>
          <p:cNvPr id="4" name="Content Placeholder 3"/>
          <p:cNvSpPr>
            <a:spLocks noGrp="1"/>
          </p:cNvSpPr>
          <p:nvPr>
            <p:ph idx="1"/>
          </p:nvPr>
        </p:nvSpPr>
        <p:spPr>
          <a:xfrm>
            <a:off x="457200" y="1417638"/>
            <a:ext cx="8229600" cy="4708525"/>
          </a:xfrm>
        </p:spPr>
        <p:txBody>
          <a:bodyPr>
            <a:normAutofit fontScale="70000" lnSpcReduction="20000"/>
          </a:bodyPr>
          <a:lstStyle/>
          <a:p>
            <a:pPr>
              <a:buNone/>
            </a:pPr>
            <a:r>
              <a:rPr lang="en-US" b="1" dirty="0"/>
              <a:t>Release Specifications</a:t>
            </a:r>
          </a:p>
          <a:p>
            <a:pPr>
              <a:buNone/>
            </a:pPr>
            <a:endParaRPr lang="en-US" b="1" dirty="0"/>
          </a:p>
          <a:p>
            <a:pPr algn="just">
              <a:buFont typeface="Wingdings" pitchFamily="2" charset="2"/>
              <a:buChar char="v"/>
            </a:pPr>
            <a:r>
              <a:rPr lang="en-US" dirty="0"/>
              <a:t>The scope, plan, and objective evaluation criteria for each baseline release are derived from the vision statement as well as many other sources (make/buy analyses, risk management concerns, architectural considerations, shots in the dark, implementation constraints, quality thresholds).</a:t>
            </a:r>
          </a:p>
          <a:p>
            <a:pPr algn="just">
              <a:buNone/>
            </a:pPr>
            <a:endParaRPr lang="en-US" dirty="0"/>
          </a:p>
          <a:p>
            <a:pPr algn="just">
              <a:buFont typeface="Wingdings" pitchFamily="2" charset="2"/>
              <a:buChar char="v"/>
            </a:pPr>
            <a:r>
              <a:rPr lang="en-US" dirty="0"/>
              <a:t> These artifacts are intended to evolve along with the process, achieving greater fidelity as the life cycle progresses and requirements understanding matures.</a:t>
            </a:r>
            <a:br>
              <a:rPr lang="en-US" dirty="0"/>
            </a:br>
            <a:br>
              <a:rPr lang="en-US" dirty="0"/>
            </a:br>
            <a:br>
              <a:rPr lang="en-US" dirty="0"/>
            </a:b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794098" y="1371600"/>
            <a:ext cx="8038680" cy="457199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sp>
        <p:nvSpPr>
          <p:cNvPr id="4" name="Content Placeholder 3"/>
          <p:cNvSpPr>
            <a:spLocks noGrp="1"/>
          </p:cNvSpPr>
          <p:nvPr>
            <p:ph idx="1"/>
          </p:nvPr>
        </p:nvSpPr>
        <p:spPr>
          <a:xfrm>
            <a:off x="457200" y="914400"/>
            <a:ext cx="8229600" cy="5791200"/>
          </a:xfrm>
        </p:spPr>
        <p:txBody>
          <a:bodyPr>
            <a:normAutofit fontScale="70000" lnSpcReduction="20000"/>
          </a:bodyPr>
          <a:lstStyle/>
          <a:p>
            <a:pPr>
              <a:buNone/>
            </a:pPr>
            <a:r>
              <a:rPr lang="en-US" b="1" dirty="0"/>
              <a:t>Release Descriptions</a:t>
            </a:r>
          </a:p>
          <a:p>
            <a:pPr>
              <a:buFont typeface="Wingdings" pitchFamily="2" charset="2"/>
              <a:buChar char="v"/>
            </a:pPr>
            <a:r>
              <a:rPr lang="en-US" dirty="0"/>
              <a:t>Release description documents describe the results of each release, including performance against each of the evaluation criteria in the corresponding release specification. </a:t>
            </a:r>
          </a:p>
          <a:p>
            <a:pPr>
              <a:buFont typeface="Wingdings" pitchFamily="2" charset="2"/>
              <a:buChar char="v"/>
            </a:pPr>
            <a:r>
              <a:rPr lang="en-US" dirty="0"/>
              <a:t>Release baselines should be accompanied by a release description document that describes the evaluation criteria for that configuration baseline and provides substantiation (through demonstration, testing, inspection, or analysis) that each criterion has been addressed in an acceptable manner</a:t>
            </a:r>
          </a:p>
          <a:p>
            <a:pPr>
              <a:buNone/>
            </a:pPr>
            <a:r>
              <a:rPr lang="en-US" b="1" dirty="0"/>
              <a:t>Status Assessments</a:t>
            </a:r>
          </a:p>
          <a:p>
            <a:pPr>
              <a:buFont typeface="Wingdings" pitchFamily="2" charset="2"/>
              <a:buChar char="v"/>
            </a:pPr>
            <a:r>
              <a:rPr lang="en-US" dirty="0"/>
              <a:t>Status assessments provide periodic snapshots of project health and status, including the software project manager's risk assessment, quality indicators, and management indicators. </a:t>
            </a:r>
          </a:p>
          <a:p>
            <a:pPr>
              <a:buFont typeface="Wingdings" pitchFamily="2" charset="2"/>
              <a:buChar char="v"/>
            </a:pPr>
            <a:r>
              <a:rPr lang="en-US" dirty="0"/>
              <a:t>Typical status assessments should include a review of resources, personnel staffing, financial data (cost and revenue), top 10 risks, technical progress (metrics snapshots), major milestone plans and results, total project or product scope &amp; action items </a:t>
            </a:r>
            <a:br>
              <a:rPr lang="en-US" dirty="0"/>
            </a:b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031332" y="1371600"/>
            <a:ext cx="6893468" cy="485095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sp>
        <p:nvSpPr>
          <p:cNvPr id="4" name="Content Placeholder 3"/>
          <p:cNvSpPr>
            <a:spLocks noGrp="1"/>
          </p:cNvSpPr>
          <p:nvPr>
            <p:ph idx="1"/>
          </p:nvPr>
        </p:nvSpPr>
        <p:spPr>
          <a:xfrm>
            <a:off x="457200" y="914400"/>
            <a:ext cx="8229600" cy="5715000"/>
          </a:xfrm>
        </p:spPr>
        <p:txBody>
          <a:bodyPr>
            <a:normAutofit fontScale="55000" lnSpcReduction="20000"/>
          </a:bodyPr>
          <a:lstStyle/>
          <a:p>
            <a:pPr>
              <a:buNone/>
            </a:pPr>
            <a:r>
              <a:rPr lang="en-US" b="1" dirty="0"/>
              <a:t>Environment</a:t>
            </a:r>
          </a:p>
          <a:p>
            <a:pPr>
              <a:buFont typeface="Wingdings" pitchFamily="2" charset="2"/>
              <a:buChar char="v"/>
            </a:pPr>
            <a:r>
              <a:rPr lang="en-US" dirty="0"/>
              <a:t>An important emphasis of a modern approach is to define the development and maintenance environment as a first-class artifact of the process.</a:t>
            </a:r>
          </a:p>
          <a:p>
            <a:pPr>
              <a:buFont typeface="Wingdings" pitchFamily="2" charset="2"/>
              <a:buChar char="v"/>
            </a:pPr>
            <a:r>
              <a:rPr lang="en-US" dirty="0"/>
              <a:t> A robust, integrated development environment must support automation of the development process.</a:t>
            </a:r>
          </a:p>
          <a:p>
            <a:pPr>
              <a:buFont typeface="Wingdings" pitchFamily="2" charset="2"/>
              <a:buChar char="v"/>
            </a:pPr>
            <a:r>
              <a:rPr lang="en-US" dirty="0"/>
              <a:t> This environment should include requirements management, visual modeling, document automation, host and target programming tools, automated regression testing, and continuous and integrated change management, and feature and defect tracking.</a:t>
            </a:r>
          </a:p>
          <a:p>
            <a:pPr>
              <a:buNone/>
            </a:pPr>
            <a:r>
              <a:rPr lang="en-US" b="1" dirty="0"/>
              <a:t>Deployment</a:t>
            </a:r>
          </a:p>
          <a:p>
            <a:pPr>
              <a:buFont typeface="Wingdings" pitchFamily="2" charset="2"/>
              <a:buChar char="v"/>
            </a:pPr>
            <a:r>
              <a:rPr lang="en-US" dirty="0"/>
              <a:t>A deployment document can take many forms. Depending on the project, it could include several document subsets for transitioning the product into operational status.</a:t>
            </a:r>
          </a:p>
          <a:p>
            <a:pPr>
              <a:buFont typeface="Wingdings" pitchFamily="2" charset="2"/>
              <a:buChar char="v"/>
            </a:pPr>
            <a:r>
              <a:rPr lang="en-US" dirty="0"/>
              <a:t> In big contractual efforts in which the system is delivered to a separate maintenance organization, deployment artifacts may include computer system operations manuals, software installation manuals, plans and procedures for cutover (from a legacy system), site surveys, and so forth. For commercial software products, deployment artifacts may include marketing plans, sales rollout</a:t>
            </a:r>
            <a:br>
              <a:rPr lang="en-US" dirty="0"/>
            </a:br>
            <a:r>
              <a:rPr lang="en-US" dirty="0"/>
              <a:t>kits, and training courses.</a:t>
            </a:r>
          </a:p>
          <a:p>
            <a:pPr>
              <a:buNone/>
            </a:pPr>
            <a:r>
              <a:rPr lang="en-US" b="1" dirty="0"/>
              <a:t>Management Artifact Sequences</a:t>
            </a:r>
          </a:p>
          <a:p>
            <a:pPr>
              <a:buFont typeface="Wingdings" pitchFamily="2" charset="2"/>
              <a:buChar char="v"/>
            </a:pPr>
            <a:r>
              <a:rPr lang="en-US" dirty="0"/>
              <a:t>In each phase of the life cycle, new artifacts are produced and previously developed artifacts are updated to incorporate lessons learned and to capture further depth and breadth of the solution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MANAGEMENT ARTIFACTS</a:t>
            </a:r>
            <a:r>
              <a:rPr lang="en-US" dirty="0"/>
              <a:t> </a:t>
            </a:r>
            <a:br>
              <a:rPr lang="en-US" dirty="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457200" y="1143000"/>
            <a:ext cx="8153399" cy="54864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ENGINEERING ARTIFACTS</a:t>
            </a:r>
            <a:r>
              <a:rPr lang="en-US" dirty="0"/>
              <a:t> </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70000" lnSpcReduction="20000"/>
          </a:bodyPr>
          <a:lstStyle/>
          <a:p>
            <a:pPr>
              <a:buFont typeface="Wingdings" pitchFamily="2" charset="2"/>
              <a:buChar char="v"/>
            </a:pPr>
            <a:r>
              <a:rPr lang="en-US" dirty="0"/>
              <a:t>Most of the engineering artifacts are captured in rigorous engineering notations such as UML, programming languages, or executable machine codes. </a:t>
            </a:r>
          </a:p>
          <a:p>
            <a:pPr>
              <a:buFont typeface="Wingdings" pitchFamily="2" charset="2"/>
              <a:buChar char="v"/>
            </a:pPr>
            <a:r>
              <a:rPr lang="en-US" dirty="0"/>
              <a:t>Three engineering artifacts are explicitly intended for more general</a:t>
            </a:r>
            <a:br>
              <a:rPr lang="en-US" dirty="0"/>
            </a:br>
            <a:r>
              <a:rPr lang="en-US" dirty="0"/>
              <a:t>review, and they deserve further elaboration.</a:t>
            </a:r>
          </a:p>
          <a:p>
            <a:pPr>
              <a:buFont typeface="Wingdings" pitchFamily="2" charset="2"/>
              <a:buChar char="v"/>
            </a:pPr>
            <a:endParaRPr lang="en-US" dirty="0"/>
          </a:p>
          <a:p>
            <a:pPr>
              <a:buNone/>
            </a:pPr>
            <a:r>
              <a:rPr lang="en-US" b="1" dirty="0"/>
              <a:t>Vision Document</a:t>
            </a:r>
          </a:p>
          <a:p>
            <a:pPr>
              <a:buNone/>
            </a:pPr>
            <a:endParaRPr lang="en-US" b="1" dirty="0"/>
          </a:p>
          <a:p>
            <a:pPr>
              <a:buFont typeface="Wingdings" pitchFamily="2" charset="2"/>
              <a:buChar char="v"/>
            </a:pPr>
            <a:r>
              <a:rPr lang="en-US" dirty="0"/>
              <a:t>The vision document provides a complete vision for the software system under development and. supports the contract between the funding authority and the development organization. </a:t>
            </a:r>
          </a:p>
          <a:p>
            <a:pPr>
              <a:buFont typeface="Wingdings" pitchFamily="2" charset="2"/>
              <a:buChar char="v"/>
            </a:pPr>
            <a:r>
              <a:rPr lang="en-US" dirty="0"/>
              <a:t>A project vision is meant to be changeable as understanding evolves of the requirements, architecture, plans, and technology. </a:t>
            </a:r>
          </a:p>
          <a:p>
            <a:pPr>
              <a:buFont typeface="Wingdings" pitchFamily="2" charset="2"/>
              <a:buChar char="v"/>
            </a:pPr>
            <a:r>
              <a:rPr lang="en-US" dirty="0"/>
              <a:t>A good vision document should change slowly. </a:t>
            </a:r>
            <a:br>
              <a:rPr lang="en-US" dirty="0"/>
            </a:b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ENGINEERING ARTIFACTS</a:t>
            </a:r>
            <a:r>
              <a:rPr lang="en-US" dirty="0"/>
              <a:t> </a:t>
            </a:r>
            <a:br>
              <a:rPr lang="en-US" dirty="0"/>
            </a:b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446854" y="1447800"/>
            <a:ext cx="8392346" cy="47244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ENGINEERING ARTIFACTS</a:t>
            </a:r>
            <a:r>
              <a:rPr lang="en-US" dirty="0"/>
              <a:t> </a:t>
            </a:r>
            <a:br>
              <a:rPr lang="en-US" dirty="0"/>
            </a:br>
            <a:endParaRPr lang="en-US" dirty="0"/>
          </a:p>
        </p:txBody>
      </p:sp>
      <p:sp>
        <p:nvSpPr>
          <p:cNvPr id="4" name="Content Placeholder 3"/>
          <p:cNvSpPr>
            <a:spLocks noGrp="1"/>
          </p:cNvSpPr>
          <p:nvPr>
            <p:ph idx="1"/>
          </p:nvPr>
        </p:nvSpPr>
        <p:spPr>
          <a:xfrm>
            <a:off x="457200" y="914400"/>
            <a:ext cx="8229600" cy="5715000"/>
          </a:xfrm>
        </p:spPr>
        <p:txBody>
          <a:bodyPr>
            <a:normAutofit fontScale="55000" lnSpcReduction="20000"/>
          </a:bodyPr>
          <a:lstStyle/>
          <a:p>
            <a:pPr>
              <a:buNone/>
            </a:pPr>
            <a:r>
              <a:rPr lang="en-US" b="1" dirty="0"/>
              <a:t>Architecture Description</a:t>
            </a:r>
          </a:p>
          <a:p>
            <a:pPr>
              <a:buNone/>
            </a:pPr>
            <a:endParaRPr lang="en-US" b="1" dirty="0"/>
          </a:p>
          <a:p>
            <a:pPr>
              <a:buFont typeface="Wingdings" pitchFamily="2" charset="2"/>
              <a:buChar char="v"/>
            </a:pPr>
            <a:r>
              <a:rPr lang="en-US" dirty="0"/>
              <a:t>The architecture description provides an organized view of the software architecture under development.</a:t>
            </a:r>
          </a:p>
          <a:p>
            <a:pPr>
              <a:buFont typeface="Wingdings" pitchFamily="2" charset="2"/>
              <a:buChar char="v"/>
            </a:pPr>
            <a:r>
              <a:rPr lang="en-US" dirty="0"/>
              <a:t> It is extracted largely from the design model and includes views of the design, implementation, and deployment sets sufficient to understand how the operational concept of the requirements set will be achieved. </a:t>
            </a:r>
          </a:p>
          <a:p>
            <a:pPr>
              <a:buFont typeface="Wingdings" pitchFamily="2" charset="2"/>
              <a:buChar char="v"/>
            </a:pPr>
            <a:r>
              <a:rPr lang="en-US" dirty="0"/>
              <a:t>The breadth of the architecture description will vary from project to project depending on many factors. </a:t>
            </a:r>
          </a:p>
          <a:p>
            <a:pPr>
              <a:buFont typeface="Wingdings" pitchFamily="2" charset="2"/>
              <a:buChar char="v"/>
            </a:pPr>
            <a:endParaRPr lang="en-US" dirty="0"/>
          </a:p>
          <a:p>
            <a:pPr>
              <a:buNone/>
            </a:pPr>
            <a:r>
              <a:rPr lang="en-US" b="1" dirty="0"/>
              <a:t>Software User Manual</a:t>
            </a:r>
          </a:p>
          <a:p>
            <a:pPr>
              <a:buFont typeface="Wingdings" pitchFamily="2" charset="2"/>
              <a:buChar char="v"/>
            </a:pPr>
            <a:r>
              <a:rPr lang="en-US" dirty="0"/>
              <a:t>The software user manual provides the user with the reference documentation necessary to support the delivered software. </a:t>
            </a:r>
          </a:p>
          <a:p>
            <a:pPr>
              <a:buFont typeface="Wingdings" pitchFamily="2" charset="2"/>
              <a:buChar char="v"/>
            </a:pPr>
            <a:r>
              <a:rPr lang="en-US" dirty="0"/>
              <a:t>Although content is highly variable across application domains, the user manual should include installation procedures, usage procedures and guidance, operational constraints, and a user interface description, at a minimum. </a:t>
            </a:r>
          </a:p>
          <a:p>
            <a:pPr>
              <a:buFont typeface="Wingdings" pitchFamily="2" charset="2"/>
              <a:buChar char="v"/>
            </a:pPr>
            <a:r>
              <a:rPr lang="en-US" dirty="0"/>
              <a:t>For software products with a user interface, this manual should be developed early in the life cycle because it is a necessary mechanism for communicating and stabilizing an important subset of requirements. </a:t>
            </a:r>
          </a:p>
          <a:p>
            <a:pPr>
              <a:buFont typeface="Wingdings" pitchFamily="2" charset="2"/>
              <a:buChar char="v"/>
            </a:pPr>
            <a:r>
              <a:rPr lang="en-US" dirty="0"/>
              <a:t>The user manual should be written by members of the test team, who are more likely to understand the user's perspective than the development team. </a:t>
            </a:r>
            <a:br>
              <a:rPr lang="en-US" dirty="0"/>
            </a:b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ENGINEERING ARTIFACTS</a:t>
            </a:r>
            <a:r>
              <a:rPr lang="en-US" dirty="0"/>
              <a:t> </a:t>
            </a:r>
            <a:br>
              <a:rPr lang="en-US" dirty="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762000" y="1036406"/>
            <a:ext cx="7772400" cy="5370871"/>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700" b="1" dirty="0"/>
              <a:t>ENGINEERING AND PRODUCTION STAGES </a:t>
            </a:r>
            <a:br>
              <a:rPr lang="en-US" sz="2700" dirty="0"/>
            </a:br>
            <a:endParaRPr lang="en-US" sz="2700" dirty="0"/>
          </a:p>
        </p:txBody>
      </p:sp>
      <p:pic>
        <p:nvPicPr>
          <p:cNvPr id="2050" name="Picture 2"/>
          <p:cNvPicPr>
            <a:picLocks noGrp="1" noChangeAspect="1" noChangeArrowheads="1"/>
          </p:cNvPicPr>
          <p:nvPr>
            <p:ph idx="1"/>
          </p:nvPr>
        </p:nvPicPr>
        <p:blipFill>
          <a:blip r:embed="rId2"/>
          <a:srcRect/>
          <a:stretch>
            <a:fillRect/>
          </a:stretch>
        </p:blipFill>
        <p:spPr bwMode="auto">
          <a:xfrm>
            <a:off x="457200" y="1828800"/>
            <a:ext cx="8229600" cy="45720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r>
              <a:rPr lang="en-US" sz="2700" b="1" u="sng" dirty="0">
                <a:latin typeface="Times New Roman" pitchFamily="18" charset="0"/>
                <a:cs typeface="Times New Roman" pitchFamily="18" charset="0"/>
              </a:rPr>
              <a:t>ARCHITECTURE: A MANAGEMENT PERSPECTIVE</a:t>
            </a:r>
            <a:r>
              <a:rPr lang="en-US" sz="2700" u="sng" dirty="0">
                <a:latin typeface="Times New Roman" pitchFamily="18" charset="0"/>
                <a:cs typeface="Times New Roman" pitchFamily="18" charset="0"/>
              </a:rPr>
              <a:t> </a:t>
            </a:r>
            <a:br>
              <a:rPr lang="en-US" dirty="0"/>
            </a:br>
            <a:endParaRPr lang="en-US" dirty="0"/>
          </a:p>
        </p:txBody>
      </p:sp>
      <p:sp>
        <p:nvSpPr>
          <p:cNvPr id="3" name="Content Placeholder 2"/>
          <p:cNvSpPr>
            <a:spLocks noGrp="1"/>
          </p:cNvSpPr>
          <p:nvPr>
            <p:ph idx="1"/>
          </p:nvPr>
        </p:nvSpPr>
        <p:spPr>
          <a:xfrm>
            <a:off x="457200" y="838200"/>
            <a:ext cx="8229600" cy="5287963"/>
          </a:xfrm>
        </p:spPr>
        <p:txBody>
          <a:bodyPr>
            <a:normAutofit fontScale="77500" lnSpcReduction="20000"/>
          </a:bodyPr>
          <a:lstStyle/>
          <a:p>
            <a:pPr algn="just">
              <a:buFont typeface="Wingdings" pitchFamily="2" charset="2"/>
              <a:buChar char="v"/>
            </a:pPr>
            <a:r>
              <a:rPr lang="en-US" dirty="0"/>
              <a:t>The most critical technical product of a software project is its architecture: the infrastructure, control, and data interfaces that permit software components to cooperate as a system and software designers to cooperate efficiently as a team. </a:t>
            </a:r>
          </a:p>
          <a:p>
            <a:pPr algn="just">
              <a:buFont typeface="Wingdings" pitchFamily="2" charset="2"/>
              <a:buChar char="v"/>
            </a:pPr>
            <a:endParaRPr lang="en-US" dirty="0"/>
          </a:p>
          <a:p>
            <a:pPr algn="just">
              <a:buFont typeface="Wingdings" pitchFamily="2" charset="2"/>
              <a:buChar char="v"/>
            </a:pPr>
            <a:r>
              <a:rPr lang="en-US" dirty="0"/>
              <a:t>When the communications media include multiple languages and intergroup literacy varies, the communications problem can become extremely complex and even unsolvable.</a:t>
            </a:r>
          </a:p>
          <a:p>
            <a:pPr algn="just">
              <a:buNone/>
            </a:pPr>
            <a:endParaRPr lang="en-US" dirty="0"/>
          </a:p>
          <a:p>
            <a:pPr algn="just">
              <a:buFont typeface="Wingdings" pitchFamily="2" charset="2"/>
              <a:buChar char="v"/>
            </a:pPr>
            <a:r>
              <a:rPr lang="en-US" dirty="0"/>
              <a:t> If a software development team is to be successful, the inter project communications, as captured in the software architecture, must be both accurate and precise </a:t>
            </a:r>
            <a:br>
              <a:rPr lang="en-US" dirty="0"/>
            </a:b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r>
              <a:rPr lang="en-US" sz="2700" b="1" u="sng" dirty="0">
                <a:latin typeface="Times New Roman" pitchFamily="18" charset="0"/>
                <a:cs typeface="Times New Roman" pitchFamily="18" charset="0"/>
              </a:rPr>
              <a:t>ARCHITECTURE: A MANAGEMENT PERSPECTIVE</a:t>
            </a:r>
            <a:r>
              <a:rPr lang="en-US" sz="2700" u="sng" dirty="0">
                <a:latin typeface="Times New Roman" pitchFamily="18" charset="0"/>
                <a:cs typeface="Times New Roman" pitchFamily="18" charset="0"/>
              </a:rPr>
              <a:t> </a:t>
            </a:r>
            <a:br>
              <a:rPr lang="en-US" dirty="0"/>
            </a:br>
            <a:endParaRPr lang="en-US" dirty="0"/>
          </a:p>
        </p:txBody>
      </p:sp>
      <p:sp>
        <p:nvSpPr>
          <p:cNvPr id="3" name="Content Placeholder 2"/>
          <p:cNvSpPr>
            <a:spLocks noGrp="1"/>
          </p:cNvSpPr>
          <p:nvPr>
            <p:ph idx="1"/>
          </p:nvPr>
        </p:nvSpPr>
        <p:spPr>
          <a:xfrm>
            <a:off x="457200" y="838200"/>
            <a:ext cx="8229600" cy="5867400"/>
          </a:xfrm>
        </p:spPr>
        <p:txBody>
          <a:bodyPr>
            <a:normAutofit fontScale="70000" lnSpcReduction="20000"/>
          </a:bodyPr>
          <a:lstStyle/>
          <a:p>
            <a:pPr>
              <a:buNone/>
            </a:pPr>
            <a:r>
              <a:rPr lang="en-US" dirty="0"/>
              <a:t>From a management perspective, there are three different aspects of</a:t>
            </a:r>
          </a:p>
          <a:p>
            <a:pPr>
              <a:buNone/>
            </a:pPr>
            <a:r>
              <a:rPr lang="en-US" dirty="0"/>
              <a:t>architecture.</a:t>
            </a:r>
          </a:p>
          <a:p>
            <a:pPr>
              <a:buNone/>
            </a:pPr>
            <a:endParaRPr lang="en-US" dirty="0"/>
          </a:p>
          <a:p>
            <a:pPr marL="514350" indent="-514350">
              <a:buFont typeface="+mj-lt"/>
              <a:buAutoNum type="arabicPeriod"/>
            </a:pPr>
            <a:r>
              <a:rPr lang="en-US" dirty="0"/>
              <a:t>An </a:t>
            </a:r>
            <a:r>
              <a:rPr lang="en-US" i="1" dirty="0"/>
              <a:t>architecture </a:t>
            </a:r>
            <a:r>
              <a:rPr lang="en-US" dirty="0"/>
              <a:t>(the intangible design concept) is the design of a software system this includes all engineering necessary to specify a complete bill of materials.</a:t>
            </a:r>
          </a:p>
          <a:p>
            <a:pPr marL="514350" indent="-514350">
              <a:buFont typeface="+mj-lt"/>
              <a:buAutoNum type="arabicPeriod"/>
            </a:pPr>
            <a:r>
              <a:rPr lang="en-US" dirty="0"/>
              <a:t>An </a:t>
            </a:r>
            <a:r>
              <a:rPr lang="en-US" i="1" dirty="0"/>
              <a:t>architecture baseline </a:t>
            </a:r>
            <a:r>
              <a:rPr lang="en-US" dirty="0"/>
              <a:t>(the tangible artifacts) is a slice of information across the engineering artifact sets sufficient to satisfy all stakeholders that the vision (function and quality) can be achieved within the parameters of the business case (cost, profit, time, technology, and people).</a:t>
            </a:r>
          </a:p>
          <a:p>
            <a:pPr marL="514350" indent="-514350">
              <a:buFont typeface="+mj-lt"/>
              <a:buAutoNum type="arabicPeriod"/>
            </a:pPr>
            <a:r>
              <a:rPr lang="en-US" dirty="0"/>
              <a:t>An </a:t>
            </a:r>
            <a:r>
              <a:rPr lang="en-US" i="1" dirty="0"/>
              <a:t>architecture description </a:t>
            </a:r>
            <a:r>
              <a:rPr lang="en-US" dirty="0"/>
              <a:t>(a human-readable representation of an architecture, which is one of the components of an architecture baseline) is an organized subset of information extracted from the design set model(s). The architecture description communicates how the intangible concept is realized in the tangible artifacts. </a:t>
            </a:r>
            <a:br>
              <a:rPr lang="en-US" dirty="0"/>
            </a:br>
            <a:br>
              <a:rPr lang="en-US" dirty="0"/>
            </a:b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r>
              <a:rPr lang="en-US" sz="2700" b="1" u="sng" dirty="0">
                <a:latin typeface="Times New Roman" pitchFamily="18" charset="0"/>
                <a:cs typeface="Times New Roman" pitchFamily="18" charset="0"/>
              </a:rPr>
              <a:t>ARCHITECTURE: A MANAGEMENT PERSPECTIVE</a:t>
            </a:r>
            <a:r>
              <a:rPr lang="en-US" sz="2700" u="sng" dirty="0">
                <a:latin typeface="Times New Roman" pitchFamily="18" charset="0"/>
                <a:cs typeface="Times New Roman" pitchFamily="18" charset="0"/>
              </a:rPr>
              <a:t> </a:t>
            </a:r>
            <a:br>
              <a:rPr lang="en-US" dirty="0"/>
            </a:br>
            <a:endParaRPr lang="en-US" dirty="0"/>
          </a:p>
        </p:txBody>
      </p:sp>
      <p:sp>
        <p:nvSpPr>
          <p:cNvPr id="3" name="Content Placeholder 2"/>
          <p:cNvSpPr>
            <a:spLocks noGrp="1"/>
          </p:cNvSpPr>
          <p:nvPr>
            <p:ph idx="1"/>
          </p:nvPr>
        </p:nvSpPr>
        <p:spPr>
          <a:xfrm>
            <a:off x="457200" y="1143000"/>
            <a:ext cx="8229600" cy="5257800"/>
          </a:xfrm>
        </p:spPr>
        <p:txBody>
          <a:bodyPr>
            <a:normAutofit fontScale="70000" lnSpcReduction="20000"/>
          </a:bodyPr>
          <a:lstStyle/>
          <a:p>
            <a:pPr>
              <a:buNone/>
            </a:pPr>
            <a:r>
              <a:rPr lang="en-US" dirty="0"/>
              <a:t>	The importance of software architecture and its close linkage with modern software development processes can be summarized as follows:</a:t>
            </a:r>
          </a:p>
          <a:p>
            <a:pPr>
              <a:buNone/>
            </a:pPr>
            <a:endParaRPr lang="en-US" dirty="0"/>
          </a:p>
          <a:p>
            <a:pPr marL="514350" indent="-514350">
              <a:buFont typeface="+mj-lt"/>
              <a:buAutoNum type="arabicPeriod"/>
            </a:pPr>
            <a:r>
              <a:rPr lang="en-US" dirty="0"/>
              <a:t> Achieving a stable software architecture represents a significant project milestone at which the critical make/buy decisions should have been resolved.</a:t>
            </a:r>
          </a:p>
          <a:p>
            <a:pPr marL="514350" indent="-514350">
              <a:buFont typeface="+mj-lt"/>
              <a:buAutoNum type="arabicPeriod"/>
            </a:pPr>
            <a:endParaRPr lang="en-US" dirty="0"/>
          </a:p>
          <a:p>
            <a:pPr marL="514350" indent="-514350">
              <a:buFont typeface="+mj-lt"/>
              <a:buAutoNum type="arabicPeriod"/>
            </a:pPr>
            <a:r>
              <a:rPr lang="en-US" dirty="0"/>
              <a:t>Architecture representations provide a basis for balancing the trade-offs between the problem space (requirements and constraints) and the solution space (the operational product).</a:t>
            </a:r>
          </a:p>
          <a:p>
            <a:pPr marL="514350" indent="-514350">
              <a:buFont typeface="+mj-lt"/>
              <a:buAutoNum type="arabicPeriod"/>
            </a:pPr>
            <a:endParaRPr lang="en-US" dirty="0"/>
          </a:p>
          <a:p>
            <a:pPr marL="514350" indent="-514350">
              <a:buFont typeface="+mj-lt"/>
              <a:buAutoNum type="arabicPeriod"/>
            </a:pPr>
            <a:r>
              <a:rPr lang="en-US" dirty="0"/>
              <a:t> The architecture and process encapsulate many of the important (high-payoff or high-risk) communications among individuals, teams, organizations, and stakeholders.</a:t>
            </a:r>
            <a:br>
              <a:rPr lang="en-US"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r>
              <a:rPr lang="en-US" sz="2700" b="1" dirty="0">
                <a:latin typeface="Times New Roman" pitchFamily="18" charset="0"/>
                <a:cs typeface="Times New Roman" pitchFamily="18" charset="0"/>
              </a:rPr>
              <a:t>ARCHITECTURE: A MANAGEMENT PERSPECTIVE</a:t>
            </a:r>
            <a:r>
              <a:rPr lang="en-US" sz="2700" dirty="0">
                <a:latin typeface="Times New Roman" pitchFamily="18" charset="0"/>
                <a:cs typeface="Times New Roman" pitchFamily="18" charset="0"/>
              </a:rPr>
              <a:t> </a:t>
            </a:r>
            <a:br>
              <a:rPr lang="en-US" dirty="0"/>
            </a:br>
            <a:endParaRPr lang="en-US" dirty="0"/>
          </a:p>
        </p:txBody>
      </p:sp>
      <p:sp>
        <p:nvSpPr>
          <p:cNvPr id="3" name="Content Placeholder 2"/>
          <p:cNvSpPr>
            <a:spLocks noGrp="1"/>
          </p:cNvSpPr>
          <p:nvPr>
            <p:ph idx="1"/>
          </p:nvPr>
        </p:nvSpPr>
        <p:spPr>
          <a:xfrm>
            <a:off x="457200" y="1447800"/>
            <a:ext cx="8229600" cy="5105400"/>
          </a:xfrm>
        </p:spPr>
        <p:txBody>
          <a:bodyPr>
            <a:normAutofit fontScale="77500" lnSpcReduction="20000"/>
          </a:bodyPr>
          <a:lstStyle/>
          <a:p>
            <a:pPr>
              <a:buNone/>
            </a:pPr>
            <a:r>
              <a:rPr lang="en-US" dirty="0"/>
              <a:t>4. Poor architectures and immature processes are often given as reasons for project failures.</a:t>
            </a:r>
          </a:p>
          <a:p>
            <a:pPr marL="514350" indent="-514350">
              <a:buNone/>
            </a:pPr>
            <a:endParaRPr lang="en-US" dirty="0"/>
          </a:p>
          <a:p>
            <a:pPr marL="514350" indent="-514350">
              <a:buAutoNum type="arabicPeriod" startAt="5"/>
            </a:pPr>
            <a:r>
              <a:rPr lang="en-US" dirty="0"/>
              <a:t>A mature process, an understanding of the primary</a:t>
            </a:r>
          </a:p>
          <a:p>
            <a:pPr marL="514350" indent="-514350">
              <a:buNone/>
            </a:pPr>
            <a:r>
              <a:rPr lang="en-US" dirty="0"/>
              <a:t>	requirements, and a demonstrable architecture are important prerequisites for predictable planning.</a:t>
            </a:r>
          </a:p>
          <a:p>
            <a:pPr marL="514350" indent="-514350">
              <a:buNone/>
            </a:pPr>
            <a:endParaRPr lang="en-US" dirty="0"/>
          </a:p>
          <a:p>
            <a:pPr>
              <a:buNone/>
            </a:pPr>
            <a:r>
              <a:rPr lang="en-US" dirty="0"/>
              <a:t>6.  Architecture development and process definition are the intellectual steps that map the problem to a solution without violating the constraints; they require human innovation and cannot be automated. </a:t>
            </a:r>
            <a:br>
              <a:rPr lang="en-US" dirty="0"/>
            </a:br>
            <a:br>
              <a:rPr lang="en-US" dirty="0"/>
            </a:br>
            <a:br>
              <a:rPr lang="en-US" dirty="0"/>
            </a:br>
            <a:br>
              <a:rPr lang="en-US" dirty="0"/>
            </a:b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u="sng" dirty="0">
                <a:solidFill>
                  <a:srgbClr val="7030A0"/>
                </a:solidFill>
              </a:rPr>
              <a:t>ARCHITECTURE: A TECHNICAL PERSPECTIVE</a:t>
            </a:r>
            <a:r>
              <a:rPr lang="en-US" sz="2400" u="sng" dirty="0">
                <a:solidFill>
                  <a:srgbClr val="7030A0"/>
                </a:solidFill>
              </a:rPr>
              <a:t> </a:t>
            </a:r>
            <a:br>
              <a:rPr lang="en-US" sz="2400" dirty="0"/>
            </a:b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fontScale="70000" lnSpcReduction="20000"/>
          </a:bodyPr>
          <a:lstStyle/>
          <a:p>
            <a:pPr>
              <a:buNone/>
            </a:pPr>
            <a:r>
              <a:rPr lang="en-US" dirty="0"/>
              <a:t>	An architecture framework is defined in terms of views that are abstractions of the UML models in the design set. The design model includes the full breadth and depth of information. An architecture view is an abstraction of the design model; it contains only the architecturally significant information. Most real-world systems</a:t>
            </a:r>
            <a:br>
              <a:rPr lang="en-US" dirty="0"/>
            </a:br>
            <a:r>
              <a:rPr lang="en-US" dirty="0"/>
              <a:t>require four views: design, process, component, and deployment. The purposes of these views are as follows:</a:t>
            </a:r>
          </a:p>
          <a:p>
            <a:pPr>
              <a:buNone/>
            </a:pPr>
            <a:endParaRPr lang="en-US" dirty="0"/>
          </a:p>
          <a:p>
            <a:pPr>
              <a:buFont typeface="Courier New" pitchFamily="49" charset="0"/>
              <a:buChar char="o"/>
            </a:pPr>
            <a:r>
              <a:rPr lang="en-US" b="1" dirty="0"/>
              <a:t>Design: </a:t>
            </a:r>
            <a:r>
              <a:rPr lang="en-US" dirty="0"/>
              <a:t>describes architecturally significant structures and functions of the design model</a:t>
            </a:r>
          </a:p>
          <a:p>
            <a:pPr>
              <a:buFont typeface="Courier New" pitchFamily="49" charset="0"/>
              <a:buChar char="o"/>
            </a:pPr>
            <a:r>
              <a:rPr lang="en-US" b="1" dirty="0"/>
              <a:t>Process: </a:t>
            </a:r>
            <a:r>
              <a:rPr lang="en-US" dirty="0"/>
              <a:t>describes concurrency and control thread relationships among the design, component, and deployment views</a:t>
            </a:r>
          </a:p>
          <a:p>
            <a:pPr>
              <a:buFont typeface="Courier New" pitchFamily="49" charset="0"/>
              <a:buChar char="o"/>
            </a:pPr>
            <a:r>
              <a:rPr lang="en-US" b="1" dirty="0"/>
              <a:t>Component: </a:t>
            </a:r>
            <a:r>
              <a:rPr lang="en-US" dirty="0"/>
              <a:t>describes the structure of the implementation set</a:t>
            </a:r>
          </a:p>
          <a:p>
            <a:pPr>
              <a:buFont typeface="Courier New" pitchFamily="49" charset="0"/>
              <a:buChar char="o"/>
            </a:pPr>
            <a:r>
              <a:rPr lang="en-US" b="1" dirty="0"/>
              <a:t>Deployment: </a:t>
            </a:r>
            <a:r>
              <a:rPr lang="en-US" dirty="0"/>
              <a:t>describes the structure of the deployment set </a:t>
            </a:r>
            <a:br>
              <a:rPr lang="en-US" dirty="0"/>
            </a:br>
            <a:br>
              <a:rPr lang="en-US" dirty="0"/>
            </a:br>
            <a:br>
              <a:rPr lang="en-US" dirty="0"/>
            </a:br>
            <a:br>
              <a:rPr lang="en-US" dirty="0"/>
            </a:br>
            <a:br>
              <a:rPr lang="en-US" dirty="0"/>
            </a:b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7030A0"/>
                </a:solidFill>
              </a:rPr>
              <a:t>ARCHITECTURE: A TECHNICAL PERSPECTIVE</a:t>
            </a:r>
            <a:r>
              <a:rPr lang="en-US" sz="2400" dirty="0">
                <a:solidFill>
                  <a:srgbClr val="7030A0"/>
                </a:solidFill>
              </a:rPr>
              <a:t> </a:t>
            </a:r>
            <a:br>
              <a:rPr lang="en-US" sz="2400" dirty="0"/>
            </a:br>
            <a:br>
              <a:rPr lang="en-US" dirty="0"/>
            </a:br>
            <a:endParaRPr lang="en-US" dirty="0"/>
          </a:p>
        </p:txBody>
      </p:sp>
      <p:sp>
        <p:nvSpPr>
          <p:cNvPr id="3" name="Content Placeholder 2"/>
          <p:cNvSpPr>
            <a:spLocks noGrp="1"/>
          </p:cNvSpPr>
          <p:nvPr>
            <p:ph idx="1"/>
          </p:nvPr>
        </p:nvSpPr>
        <p:spPr>
          <a:xfrm>
            <a:off x="457200" y="838200"/>
            <a:ext cx="8229600" cy="5562600"/>
          </a:xfrm>
        </p:spPr>
        <p:txBody>
          <a:bodyPr>
            <a:normAutofit fontScale="47500" lnSpcReduction="20000"/>
          </a:bodyPr>
          <a:lstStyle/>
          <a:p>
            <a:pPr>
              <a:buNone/>
            </a:pPr>
            <a:r>
              <a:rPr lang="en-US" sz="4000" dirty="0"/>
              <a:t>	</a:t>
            </a:r>
          </a:p>
          <a:p>
            <a:pPr>
              <a:buNone/>
            </a:pPr>
            <a:r>
              <a:rPr lang="en-US" sz="4000" dirty="0"/>
              <a:t>	The requirements model addresses the behavior of the system as seen by its end users, analysts, and testers. This view is modeled statically using use case and class diagrams, and dynamically using sequence, collaboration, state chart, and activity diagrams.</a:t>
            </a:r>
          </a:p>
          <a:p>
            <a:pPr>
              <a:buNone/>
            </a:pPr>
            <a:endParaRPr lang="en-US" sz="4000" dirty="0"/>
          </a:p>
          <a:p>
            <a:pPr>
              <a:buFont typeface="Wingdings" pitchFamily="2" charset="2"/>
              <a:buChar char="q"/>
            </a:pPr>
            <a:r>
              <a:rPr lang="en-US" sz="4000" dirty="0"/>
              <a:t> The </a:t>
            </a:r>
            <a:r>
              <a:rPr lang="en-US" sz="4000" i="1" dirty="0">
                <a:solidFill>
                  <a:srgbClr val="7030A0"/>
                </a:solidFill>
              </a:rPr>
              <a:t>use case view </a:t>
            </a:r>
            <a:r>
              <a:rPr lang="en-US" sz="4000" dirty="0"/>
              <a:t>describes how the system's critical (architecturally significant) use cases are realized by elements of the design model. It is modeled statically using use case diagrams, and dynamically using any of the UML behavioral diagrams.</a:t>
            </a:r>
          </a:p>
          <a:p>
            <a:pPr>
              <a:buFont typeface="Wingdings" pitchFamily="2" charset="2"/>
              <a:buChar char="q"/>
            </a:pPr>
            <a:endParaRPr lang="en-US" sz="4000" dirty="0"/>
          </a:p>
          <a:p>
            <a:pPr>
              <a:buFont typeface="Wingdings" pitchFamily="2" charset="2"/>
              <a:buChar char="q"/>
            </a:pPr>
            <a:r>
              <a:rPr lang="en-US" sz="4000" dirty="0"/>
              <a:t>The </a:t>
            </a:r>
            <a:r>
              <a:rPr lang="en-US" sz="4000" i="1" dirty="0">
                <a:solidFill>
                  <a:srgbClr val="7030A0"/>
                </a:solidFill>
              </a:rPr>
              <a:t>design view </a:t>
            </a:r>
            <a:r>
              <a:rPr lang="en-US" sz="4000" dirty="0"/>
              <a:t>describes the architecturally significant elements of the design model. This view, an abstraction of the design model, addresses the basic structure and functionality of the solution. It is modeled statically using class and object diagrams, and dynamically using any of the UML</a:t>
            </a:r>
            <a:br>
              <a:rPr lang="en-US" sz="4000" dirty="0"/>
            </a:br>
            <a:r>
              <a:rPr lang="en-US" sz="4000" dirty="0"/>
              <a:t>behavioral diagrams. </a:t>
            </a:r>
            <a:br>
              <a:rPr lang="en-US" dirty="0"/>
            </a:br>
            <a:br>
              <a:rPr lang="en-US" dirty="0"/>
            </a:br>
            <a:br>
              <a:rPr lang="en-US" dirty="0"/>
            </a:br>
            <a:br>
              <a:rPr lang="en-US" dirty="0"/>
            </a:br>
            <a:br>
              <a:rPr lang="en-US" dirty="0"/>
            </a:br>
            <a:br>
              <a:rPr lang="en-US" dirty="0"/>
            </a:b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7030A0"/>
                </a:solidFill>
              </a:rPr>
              <a:t>ARCHITECTURE: A TECHNICAL PERSPECTIVE</a:t>
            </a:r>
            <a:r>
              <a:rPr lang="en-US" sz="2400" dirty="0">
                <a:solidFill>
                  <a:srgbClr val="7030A0"/>
                </a:solidFill>
              </a:rPr>
              <a:t> </a:t>
            </a:r>
            <a:br>
              <a:rPr lang="en-US" sz="2400" dirty="0"/>
            </a:br>
            <a:br>
              <a:rPr lang="en-US" dirty="0"/>
            </a:br>
            <a:endParaRPr lang="en-US" dirty="0"/>
          </a:p>
        </p:txBody>
      </p:sp>
      <p:sp>
        <p:nvSpPr>
          <p:cNvPr id="3" name="Content Placeholder 2"/>
          <p:cNvSpPr>
            <a:spLocks noGrp="1"/>
          </p:cNvSpPr>
          <p:nvPr>
            <p:ph idx="1"/>
          </p:nvPr>
        </p:nvSpPr>
        <p:spPr>
          <a:xfrm>
            <a:off x="457200" y="762000"/>
            <a:ext cx="8229600" cy="7467600"/>
          </a:xfrm>
        </p:spPr>
        <p:txBody>
          <a:bodyPr>
            <a:normAutofit fontScale="70000" lnSpcReduction="20000"/>
          </a:bodyPr>
          <a:lstStyle/>
          <a:p>
            <a:pPr>
              <a:buFont typeface="Wingdings" pitchFamily="2" charset="2"/>
              <a:buChar char="q"/>
            </a:pPr>
            <a:r>
              <a:rPr lang="en-US" sz="2900" dirty="0">
                <a:latin typeface="Times New Roman" pitchFamily="18" charset="0"/>
                <a:cs typeface="Times New Roman" pitchFamily="18" charset="0"/>
              </a:rPr>
              <a:t>The </a:t>
            </a:r>
            <a:r>
              <a:rPr lang="en-US" sz="2900" i="1" dirty="0">
                <a:solidFill>
                  <a:srgbClr val="7030A0"/>
                </a:solidFill>
                <a:latin typeface="Times New Roman" pitchFamily="18" charset="0"/>
                <a:cs typeface="Times New Roman" pitchFamily="18" charset="0"/>
              </a:rPr>
              <a:t>process view </a:t>
            </a:r>
            <a:r>
              <a:rPr lang="en-US" sz="2900" dirty="0">
                <a:latin typeface="Times New Roman" pitchFamily="18" charset="0"/>
                <a:cs typeface="Times New Roman" pitchFamily="18" charset="0"/>
              </a:rPr>
              <a:t>addresses the run-time collaboration issues involved in executing the architecture on a distributed deployment model, including the logical software network topology (allocation to processes and threads of control), </a:t>
            </a:r>
            <a:r>
              <a:rPr lang="en-US" sz="2900" dirty="0" err="1">
                <a:latin typeface="Times New Roman" pitchFamily="18" charset="0"/>
                <a:cs typeface="Times New Roman" pitchFamily="18" charset="0"/>
              </a:rPr>
              <a:t>interprocess</a:t>
            </a:r>
            <a:r>
              <a:rPr lang="en-US" sz="2900" dirty="0">
                <a:latin typeface="Times New Roman" pitchFamily="18" charset="0"/>
                <a:cs typeface="Times New Roman" pitchFamily="18" charset="0"/>
              </a:rPr>
              <a:t> communication, and state management. This view is modeled statically using deployment diagrams, and dynamically using any of the UML behavioral</a:t>
            </a:r>
            <a:br>
              <a:rPr lang="en-US" sz="2900" dirty="0">
                <a:latin typeface="Times New Roman" pitchFamily="18" charset="0"/>
                <a:cs typeface="Times New Roman" pitchFamily="18" charset="0"/>
              </a:rPr>
            </a:br>
            <a:r>
              <a:rPr lang="en-US" sz="2900" dirty="0">
                <a:latin typeface="Times New Roman" pitchFamily="18" charset="0"/>
                <a:cs typeface="Times New Roman" pitchFamily="18" charset="0"/>
              </a:rPr>
              <a:t>diagrams.</a:t>
            </a:r>
          </a:p>
          <a:p>
            <a:pPr>
              <a:buFont typeface="Wingdings" pitchFamily="2" charset="2"/>
              <a:buChar char="q"/>
            </a:pPr>
            <a:r>
              <a:rPr lang="en-US" sz="2900" dirty="0">
                <a:latin typeface="Times New Roman" pitchFamily="18" charset="0"/>
                <a:cs typeface="Times New Roman" pitchFamily="18" charset="0"/>
              </a:rPr>
              <a:t> The </a:t>
            </a:r>
            <a:r>
              <a:rPr lang="en-US" sz="2900" i="1" dirty="0">
                <a:solidFill>
                  <a:srgbClr val="7030A0"/>
                </a:solidFill>
                <a:latin typeface="Times New Roman" pitchFamily="18" charset="0"/>
                <a:cs typeface="Times New Roman" pitchFamily="18" charset="0"/>
              </a:rPr>
              <a:t>component view </a:t>
            </a:r>
            <a:r>
              <a:rPr lang="en-US" sz="2900" dirty="0">
                <a:latin typeface="Times New Roman" pitchFamily="18" charset="0"/>
                <a:cs typeface="Times New Roman" pitchFamily="18" charset="0"/>
              </a:rPr>
              <a:t>describes the architecturally significant elements of the implementation set. This view, an abstraction of the design model, addresses the software source code realization of the system from the perspective of the project's integrators and developers, especially with regard to releases and configuration management. It is modeled statically using component diagrams, and dynamically using any of the UML behavioral diagrams.</a:t>
            </a:r>
          </a:p>
          <a:p>
            <a:pPr>
              <a:buFont typeface="Wingdings" pitchFamily="2" charset="2"/>
              <a:buChar char="q"/>
            </a:pPr>
            <a:r>
              <a:rPr lang="en-US" sz="2900" dirty="0">
                <a:latin typeface="Times New Roman" pitchFamily="18" charset="0"/>
                <a:cs typeface="Times New Roman" pitchFamily="18" charset="0"/>
              </a:rPr>
              <a:t> The </a:t>
            </a:r>
            <a:r>
              <a:rPr lang="en-US" sz="2900" i="1" dirty="0">
                <a:solidFill>
                  <a:srgbClr val="7030A0"/>
                </a:solidFill>
                <a:latin typeface="Times New Roman" pitchFamily="18" charset="0"/>
                <a:cs typeface="Times New Roman" pitchFamily="18" charset="0"/>
              </a:rPr>
              <a:t>deployment view </a:t>
            </a:r>
            <a:r>
              <a:rPr lang="en-US" sz="2900" dirty="0">
                <a:latin typeface="Times New Roman" pitchFamily="18" charset="0"/>
                <a:cs typeface="Times New Roman" pitchFamily="18" charset="0"/>
              </a:rPr>
              <a:t>addresses the executable realization of the system, including the allocation of logical processes in the distribution view (the logical software topology) to physical resources of the deployment network (the physical system topology). It is modeled statically using deployment diagrams, and dynamically using any of the UML behavioral diagrams. </a:t>
            </a:r>
            <a:br>
              <a:rPr lang="en-US" sz="2600" dirty="0"/>
            </a:br>
            <a:br>
              <a:rPr lang="en-US" dirty="0"/>
            </a:br>
            <a:br>
              <a:rPr lang="en-US" dirty="0"/>
            </a:br>
            <a:br>
              <a:rPr lang="en-US" dirty="0"/>
            </a:br>
            <a:br>
              <a:rPr lang="en-US" dirty="0"/>
            </a:br>
            <a:br>
              <a:rPr lang="en-US" dirty="0"/>
            </a:br>
            <a:br>
              <a:rPr lang="en-US" dirty="0"/>
            </a:b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7030A0"/>
                </a:solidFill>
              </a:rPr>
              <a:t>ARCHITECTURE: A TECHNICAL PERSPECTIVE</a:t>
            </a:r>
            <a:r>
              <a:rPr lang="en-US" sz="2400" dirty="0">
                <a:solidFill>
                  <a:srgbClr val="7030A0"/>
                </a:solidFill>
              </a:rPr>
              <a:t> </a:t>
            </a:r>
            <a:br>
              <a:rPr lang="en-US" sz="2400" dirty="0"/>
            </a:br>
            <a:br>
              <a:rPr lang="en-US" dirty="0"/>
            </a:br>
            <a:endParaRPr lang="en-US" dirty="0"/>
          </a:p>
        </p:txBody>
      </p:sp>
      <p:sp>
        <p:nvSpPr>
          <p:cNvPr id="3" name="Content Placeholder 2"/>
          <p:cNvSpPr>
            <a:spLocks noGrp="1"/>
          </p:cNvSpPr>
          <p:nvPr>
            <p:ph idx="1"/>
          </p:nvPr>
        </p:nvSpPr>
        <p:spPr>
          <a:xfrm>
            <a:off x="457200" y="762000"/>
            <a:ext cx="8229600" cy="5867400"/>
          </a:xfrm>
        </p:spPr>
        <p:txBody>
          <a:bodyPr>
            <a:normAutofit fontScale="70000" lnSpcReduction="20000"/>
          </a:bodyPr>
          <a:lstStyle/>
          <a:p>
            <a:pPr>
              <a:buNone/>
            </a:pPr>
            <a:r>
              <a:rPr lang="en-US" sz="2800" dirty="0"/>
              <a:t>Generally, an architecture baseline should include the following:</a:t>
            </a:r>
          </a:p>
          <a:p>
            <a:pPr>
              <a:buNone/>
            </a:pPr>
            <a:endParaRPr lang="en-US" sz="2800" dirty="0"/>
          </a:p>
          <a:p>
            <a:pPr>
              <a:buNone/>
            </a:pPr>
            <a:r>
              <a:rPr lang="en-US" sz="2800" dirty="0"/>
              <a:t> </a:t>
            </a:r>
            <a:r>
              <a:rPr lang="en-US" sz="2800" b="1" dirty="0"/>
              <a:t>Requirements: </a:t>
            </a:r>
            <a:r>
              <a:rPr lang="en-US" sz="2800" dirty="0"/>
              <a:t>critical use cases, system-level quality objectives, and priority relationships among features and qualities</a:t>
            </a:r>
          </a:p>
          <a:p>
            <a:pPr>
              <a:buNone/>
            </a:pPr>
            <a:endParaRPr lang="en-US" sz="2800" dirty="0"/>
          </a:p>
          <a:p>
            <a:pPr>
              <a:buNone/>
            </a:pPr>
            <a:r>
              <a:rPr lang="en-US" sz="2800" dirty="0"/>
              <a:t> </a:t>
            </a:r>
            <a:r>
              <a:rPr lang="en-US" sz="2800" b="1" dirty="0"/>
              <a:t>Design: </a:t>
            </a:r>
            <a:r>
              <a:rPr lang="en-US" sz="2800" dirty="0"/>
              <a:t>names, attributes, structures, behaviors, groupings, and relationships of significant classes and components</a:t>
            </a:r>
          </a:p>
          <a:p>
            <a:pPr>
              <a:buNone/>
            </a:pPr>
            <a:endParaRPr lang="en-US" sz="2800" dirty="0"/>
          </a:p>
          <a:p>
            <a:pPr>
              <a:buNone/>
            </a:pPr>
            <a:r>
              <a:rPr lang="en-US" sz="2800" dirty="0"/>
              <a:t> </a:t>
            </a:r>
            <a:r>
              <a:rPr lang="en-US" sz="2800" b="1" dirty="0"/>
              <a:t>Implementation: </a:t>
            </a:r>
            <a:r>
              <a:rPr lang="en-US" sz="2800" dirty="0"/>
              <a:t>source component inventory and bill of materials (number, name, purpose, cost) of all primitive components</a:t>
            </a:r>
          </a:p>
          <a:p>
            <a:pPr>
              <a:buNone/>
            </a:pPr>
            <a:endParaRPr lang="en-US" sz="2800" dirty="0"/>
          </a:p>
          <a:p>
            <a:pPr>
              <a:buNone/>
            </a:pPr>
            <a:r>
              <a:rPr lang="en-US" sz="2800" b="1" dirty="0"/>
              <a:t>Deployment: </a:t>
            </a:r>
            <a:r>
              <a:rPr lang="en-US" sz="2800" dirty="0"/>
              <a:t>executable components sufficient to demonstrate the critical use cases and the risk associated with achieving the system qualities </a:t>
            </a:r>
            <a:br>
              <a:rPr lang="en-US" sz="2800" dirty="0"/>
            </a:br>
            <a:br>
              <a:rPr lang="en-US" sz="2600" dirty="0"/>
            </a:br>
            <a:br>
              <a:rPr lang="en-US" dirty="0"/>
            </a:br>
            <a:br>
              <a:rPr lang="en-US" dirty="0"/>
            </a:br>
            <a:br>
              <a:rPr lang="en-US" dirty="0"/>
            </a:br>
            <a:br>
              <a:rPr lang="en-US" dirty="0"/>
            </a:br>
            <a:br>
              <a:rPr lang="en-US" dirty="0"/>
            </a:br>
            <a:br>
              <a:rPr lang="en-US" dirty="0"/>
            </a:b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7030A0"/>
                </a:solidFill>
              </a:rPr>
              <a:t>ARCHITECTURE: A TECHNICAL PERSPECTIVE</a:t>
            </a:r>
            <a:r>
              <a:rPr lang="en-US" sz="2400" dirty="0">
                <a:solidFill>
                  <a:srgbClr val="7030A0"/>
                </a:solidFill>
              </a:rPr>
              <a:t> </a:t>
            </a:r>
            <a:br>
              <a:rPr lang="en-US" sz="2400" dirty="0"/>
            </a:br>
            <a:br>
              <a:rPr lang="en-US" dirty="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762000"/>
            <a:ext cx="8458200" cy="58674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700" b="1" u="sng" dirty="0">
                <a:solidFill>
                  <a:srgbClr val="0070C0"/>
                </a:solidFill>
              </a:rPr>
              <a:t>SOFTWARE PROCESS WORKFLOWS</a:t>
            </a:r>
            <a:r>
              <a:rPr lang="en-US" sz="2700" u="sng" dirty="0">
                <a:solidFill>
                  <a:srgbClr val="0070C0"/>
                </a:solidFill>
              </a:rPr>
              <a:t> </a:t>
            </a:r>
            <a:br>
              <a:rPr lang="en-US" sz="2000" dirty="0"/>
            </a:br>
            <a:br>
              <a:rPr lang="en-US" sz="2400" dirty="0"/>
            </a:br>
            <a:br>
              <a:rPr lang="en-US" dirty="0"/>
            </a:br>
            <a:endParaRPr lang="en-US" dirty="0"/>
          </a:p>
        </p:txBody>
      </p:sp>
      <p:sp>
        <p:nvSpPr>
          <p:cNvPr id="4" name="Content Placeholder 3"/>
          <p:cNvSpPr>
            <a:spLocks noGrp="1"/>
          </p:cNvSpPr>
          <p:nvPr>
            <p:ph idx="1"/>
          </p:nvPr>
        </p:nvSpPr>
        <p:spPr>
          <a:xfrm>
            <a:off x="457200" y="990600"/>
            <a:ext cx="8229600" cy="5562600"/>
          </a:xfrm>
        </p:spPr>
        <p:txBody>
          <a:bodyPr>
            <a:normAutofit fontScale="70000" lnSpcReduction="20000"/>
          </a:bodyPr>
          <a:lstStyle/>
          <a:p>
            <a:pPr>
              <a:buNone/>
            </a:pPr>
            <a:r>
              <a:rPr lang="en-US" dirty="0"/>
              <a:t>	The term WORKFLOWS is used to mean a thread of cohesive and mostly sequential activities. Workflows are mapped to product artifacts There are seven top-level workflows:</a:t>
            </a:r>
          </a:p>
          <a:p>
            <a:pPr marL="514350" indent="-514350">
              <a:buFont typeface="+mj-lt"/>
              <a:buAutoNum type="arabicParenR"/>
            </a:pPr>
            <a:r>
              <a:rPr lang="en-US" b="1" dirty="0"/>
              <a:t>Management workflow: </a:t>
            </a:r>
            <a:r>
              <a:rPr lang="en-US" dirty="0"/>
              <a:t>controlling the process and ensuring win conditions for all stakeholders</a:t>
            </a:r>
          </a:p>
          <a:p>
            <a:pPr marL="514350" indent="-514350">
              <a:buFont typeface="+mj-lt"/>
              <a:buAutoNum type="arabicParenR"/>
            </a:pPr>
            <a:r>
              <a:rPr lang="en-US" b="1" dirty="0"/>
              <a:t>Environment workflow: </a:t>
            </a:r>
            <a:r>
              <a:rPr lang="en-US" dirty="0"/>
              <a:t>automating the process and evolving the maintenance environment</a:t>
            </a:r>
          </a:p>
          <a:p>
            <a:pPr marL="514350" indent="-514350">
              <a:buFont typeface="+mj-lt"/>
              <a:buAutoNum type="arabicParenR"/>
            </a:pPr>
            <a:r>
              <a:rPr lang="en-US" dirty="0"/>
              <a:t> </a:t>
            </a:r>
            <a:r>
              <a:rPr lang="en-US" b="1" dirty="0"/>
              <a:t>Requirements workflow: </a:t>
            </a:r>
            <a:r>
              <a:rPr lang="en-US" dirty="0"/>
              <a:t>analyzing the problem space and evolving the requirements artifacts</a:t>
            </a:r>
          </a:p>
          <a:p>
            <a:pPr marL="514350" indent="-514350">
              <a:buFont typeface="+mj-lt"/>
              <a:buAutoNum type="arabicParenR"/>
            </a:pPr>
            <a:r>
              <a:rPr lang="en-US" b="1" dirty="0"/>
              <a:t>Design workflow: </a:t>
            </a:r>
            <a:r>
              <a:rPr lang="en-US" dirty="0"/>
              <a:t>modeling the solution and evolving the architecture and design artifacts</a:t>
            </a:r>
          </a:p>
          <a:p>
            <a:pPr marL="514350" indent="-514350">
              <a:buFont typeface="+mj-lt"/>
              <a:buAutoNum type="arabicParenR"/>
            </a:pPr>
            <a:r>
              <a:rPr lang="en-US" b="1" dirty="0"/>
              <a:t> Implementation workflow: </a:t>
            </a:r>
            <a:r>
              <a:rPr lang="en-US" dirty="0"/>
              <a:t>programming the components and evolving the implementation and deployment artifacts</a:t>
            </a:r>
          </a:p>
          <a:p>
            <a:pPr marL="514350" indent="-514350">
              <a:buFont typeface="+mj-lt"/>
              <a:buAutoNum type="arabicParenR"/>
            </a:pPr>
            <a:r>
              <a:rPr lang="en-US" dirty="0"/>
              <a:t> </a:t>
            </a:r>
            <a:r>
              <a:rPr lang="en-US" b="1" dirty="0"/>
              <a:t>Assessment workflow: </a:t>
            </a:r>
            <a:r>
              <a:rPr lang="en-US" dirty="0"/>
              <a:t>assessing the trends in process and product quality</a:t>
            </a:r>
          </a:p>
          <a:p>
            <a:pPr marL="514350" indent="-514350">
              <a:buFont typeface="+mj-lt"/>
              <a:buAutoNum type="arabicParenR"/>
            </a:pPr>
            <a:r>
              <a:rPr lang="en-US" b="1" dirty="0"/>
              <a:t> Deployment workflow: </a:t>
            </a:r>
            <a:r>
              <a:rPr lang="en-US" dirty="0"/>
              <a:t>transitioning the end products to the user </a:t>
            </a:r>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700" b="1" dirty="0"/>
              <a:t>ENGINEERING AND PRODUCTION STAGES </a:t>
            </a:r>
            <a:br>
              <a:rPr lang="en-US" sz="2700" dirty="0"/>
            </a:br>
            <a:endParaRPr lang="en-US" sz="2700" dirty="0"/>
          </a:p>
        </p:txBody>
      </p:sp>
      <p:sp>
        <p:nvSpPr>
          <p:cNvPr id="4" name="Content Placeholder 3"/>
          <p:cNvSpPr>
            <a:spLocks noGrp="1"/>
          </p:cNvSpPr>
          <p:nvPr>
            <p:ph idx="1"/>
          </p:nvPr>
        </p:nvSpPr>
        <p:spPr>
          <a:xfrm>
            <a:off x="457200" y="1905000"/>
            <a:ext cx="8229600" cy="4419600"/>
          </a:xfrm>
        </p:spPr>
        <p:txBody>
          <a:bodyPr>
            <a:normAutofit fontScale="77500" lnSpcReduction="20000"/>
          </a:bodyPr>
          <a:lstStyle/>
          <a:p>
            <a:pPr algn="just">
              <a:buFont typeface="Wingdings" pitchFamily="2" charset="2"/>
              <a:buChar char="Ø"/>
            </a:pPr>
            <a:r>
              <a:rPr lang="en-US" dirty="0"/>
              <a:t>The transition between engineering and production is a crucial event for the various stakeholders. </a:t>
            </a:r>
          </a:p>
          <a:p>
            <a:pPr algn="just">
              <a:buFont typeface="Wingdings" pitchFamily="2" charset="2"/>
              <a:buChar char="Ø"/>
            </a:pPr>
            <a:r>
              <a:rPr lang="en-US" dirty="0"/>
              <a:t>The production plan has been agreed upon, and there is a good enough understanding of the problem and the</a:t>
            </a:r>
            <a:br>
              <a:rPr lang="en-US" dirty="0"/>
            </a:br>
            <a:r>
              <a:rPr lang="en-US" dirty="0"/>
              <a:t>solution that all stakeholders can make a firm commitment to go ahead with production.</a:t>
            </a:r>
          </a:p>
          <a:p>
            <a:pPr algn="just">
              <a:buFont typeface="Wingdings" pitchFamily="2" charset="2"/>
              <a:buChar char="Ø"/>
            </a:pPr>
            <a:r>
              <a:rPr lang="en-US" dirty="0"/>
              <a:t>Engineering stage is decomposed into two distinct phases, inception and elaboration, and the production stage</a:t>
            </a:r>
            <a:br>
              <a:rPr lang="en-US" dirty="0"/>
            </a:br>
            <a:r>
              <a:rPr lang="en-US" dirty="0"/>
              <a:t>into construction and transition. </a:t>
            </a:r>
          </a:p>
          <a:p>
            <a:pPr algn="just">
              <a:buFont typeface="Wingdings" pitchFamily="2" charset="2"/>
              <a:buChar char="Ø"/>
            </a:pPr>
            <a:r>
              <a:rPr lang="en-US" dirty="0"/>
              <a:t>These four phases of the life-cycle process are loosely mapped to the conceptual framework of the spiral model </a:t>
            </a:r>
            <a:br>
              <a:rPr lang="en-US" dirty="0"/>
            </a:b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700" b="1" dirty="0">
                <a:solidFill>
                  <a:srgbClr val="0070C0"/>
                </a:solidFill>
              </a:rPr>
              <a:t>SOFTWARE PROCESS WORKFLOWS</a:t>
            </a:r>
            <a:r>
              <a:rPr lang="en-US" sz="2700" dirty="0">
                <a:solidFill>
                  <a:srgbClr val="0070C0"/>
                </a:solidFill>
              </a:rPr>
              <a:t> </a:t>
            </a:r>
            <a:br>
              <a:rPr lang="en-US" sz="2000" dirty="0"/>
            </a:br>
            <a:br>
              <a:rPr lang="en-US" sz="2400" dirty="0"/>
            </a:br>
            <a:br>
              <a:rPr lang="en-US" dirty="0"/>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51460" y="1371600"/>
            <a:ext cx="8503919" cy="4724399"/>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700" b="1" dirty="0">
                <a:solidFill>
                  <a:srgbClr val="0070C0"/>
                </a:solidFill>
              </a:rPr>
              <a:t>SOFTWARE PROCESS WORKFLOWS</a:t>
            </a:r>
            <a:r>
              <a:rPr lang="en-US" sz="2700" dirty="0">
                <a:solidFill>
                  <a:srgbClr val="0070C0"/>
                </a:solidFill>
              </a:rPr>
              <a:t> </a:t>
            </a:r>
            <a:br>
              <a:rPr lang="en-US" sz="2000" dirty="0"/>
            </a:br>
            <a:br>
              <a:rPr lang="en-US" sz="2400" dirty="0"/>
            </a:br>
            <a:br>
              <a:rPr lang="en-US" dirty="0"/>
            </a:br>
            <a:endParaRPr lang="en-US" dirty="0"/>
          </a:p>
        </p:txBody>
      </p:sp>
      <p:sp>
        <p:nvSpPr>
          <p:cNvPr id="7" name="Content Placeholder 6"/>
          <p:cNvSpPr>
            <a:spLocks noGrp="1"/>
          </p:cNvSpPr>
          <p:nvPr>
            <p:ph idx="1"/>
          </p:nvPr>
        </p:nvSpPr>
        <p:spPr/>
        <p:txBody>
          <a:bodyPr/>
          <a:lstStyle/>
          <a:p>
            <a:endParaRPr lang="en-US"/>
          </a:p>
        </p:txBody>
      </p:sp>
      <p:pic>
        <p:nvPicPr>
          <p:cNvPr id="3076" name="Picture 4"/>
          <p:cNvPicPr>
            <a:picLocks noChangeAspect="1" noChangeArrowheads="1"/>
          </p:cNvPicPr>
          <p:nvPr/>
        </p:nvPicPr>
        <p:blipFill>
          <a:blip r:embed="rId2"/>
          <a:srcRect/>
          <a:stretch>
            <a:fillRect/>
          </a:stretch>
        </p:blipFill>
        <p:spPr bwMode="auto">
          <a:xfrm>
            <a:off x="609600" y="1143000"/>
            <a:ext cx="7953375" cy="54864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700" b="1" dirty="0">
                <a:solidFill>
                  <a:srgbClr val="0070C0"/>
                </a:solidFill>
              </a:rPr>
              <a:t>SOFTWARE PROCESS WORKFLOWS</a:t>
            </a:r>
            <a:r>
              <a:rPr lang="en-US" sz="2700" dirty="0">
                <a:solidFill>
                  <a:srgbClr val="0070C0"/>
                </a:solidFill>
              </a:rPr>
              <a:t> </a:t>
            </a:r>
            <a:br>
              <a:rPr lang="en-US" sz="2000" dirty="0"/>
            </a:br>
            <a:br>
              <a:rPr lang="en-US" sz="2400" dirty="0"/>
            </a:br>
            <a:br>
              <a:rPr lang="en-US" dirty="0"/>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40235" y="1219200"/>
            <a:ext cx="8622765" cy="514432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002060"/>
                </a:solidFill>
              </a:rPr>
              <a:t>ITERATION WORKFLOWS</a:t>
            </a:r>
            <a:r>
              <a:rPr lang="en-US" sz="2400"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sp>
        <p:nvSpPr>
          <p:cNvPr id="4" name="Content Placeholder 3"/>
          <p:cNvSpPr>
            <a:spLocks noGrp="1"/>
          </p:cNvSpPr>
          <p:nvPr>
            <p:ph idx="1"/>
          </p:nvPr>
        </p:nvSpPr>
        <p:spPr>
          <a:xfrm>
            <a:off x="457200" y="838200"/>
            <a:ext cx="8229600" cy="5287963"/>
          </a:xfrm>
        </p:spPr>
        <p:txBody>
          <a:bodyPr>
            <a:normAutofit fontScale="77500" lnSpcReduction="20000"/>
          </a:bodyPr>
          <a:lstStyle/>
          <a:p>
            <a:pPr>
              <a:buNone/>
            </a:pPr>
            <a:r>
              <a:rPr lang="en-US" dirty="0"/>
              <a:t>	Iteration consists of a loosely sequential set of activities in various proportions, depending on where the iteration is located in the development cycle. Each iteration is defined in terms of a set of allocated usage scenarios. An individual iteration's workflow, generally includes the following</a:t>
            </a:r>
            <a:br>
              <a:rPr lang="en-US" dirty="0"/>
            </a:br>
            <a:r>
              <a:rPr lang="en-US" dirty="0"/>
              <a:t>sequence:</a:t>
            </a:r>
          </a:p>
          <a:p>
            <a:pPr>
              <a:buNone/>
            </a:pPr>
            <a:r>
              <a:rPr lang="en-US" b="1" dirty="0"/>
              <a:t> Management</a:t>
            </a:r>
            <a:r>
              <a:rPr lang="en-US" dirty="0"/>
              <a:t>: iteration planning to determine the content of the release and develop the detailed plan for the iteration; assignment of work packages, or tasks, to the development team</a:t>
            </a:r>
          </a:p>
          <a:p>
            <a:pPr>
              <a:buNone/>
            </a:pPr>
            <a:r>
              <a:rPr lang="en-US" dirty="0"/>
              <a:t> </a:t>
            </a:r>
            <a:r>
              <a:rPr lang="en-US" b="1" dirty="0"/>
              <a:t>Environment</a:t>
            </a:r>
            <a:r>
              <a:rPr lang="en-US" dirty="0"/>
              <a:t>: evolving the software change order database to reflect all new baselines and changes to</a:t>
            </a:r>
            <a:br>
              <a:rPr lang="en-US" dirty="0"/>
            </a:br>
            <a:r>
              <a:rPr lang="en-US" dirty="0"/>
              <a:t>existing baselines for all product, test, and environment components </a:t>
            </a:r>
            <a:br>
              <a:rPr lang="en-US" dirty="0"/>
            </a:b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002060"/>
                </a:solidFill>
              </a:rPr>
              <a:t>ITERATION WORKFLOWS</a:t>
            </a:r>
            <a:r>
              <a:rPr lang="en-US" sz="2400"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sp>
        <p:nvSpPr>
          <p:cNvPr id="4" name="Content Placeholder 3"/>
          <p:cNvSpPr>
            <a:spLocks noGrp="1"/>
          </p:cNvSpPr>
          <p:nvPr>
            <p:ph idx="1"/>
          </p:nvPr>
        </p:nvSpPr>
        <p:spPr>
          <a:xfrm>
            <a:off x="457200" y="838200"/>
            <a:ext cx="8229600" cy="5287963"/>
          </a:xfrm>
        </p:spPr>
        <p:txBody>
          <a:bodyPr>
            <a:normAutofit fontScale="62500" lnSpcReduction="20000"/>
          </a:bodyPr>
          <a:lstStyle/>
          <a:p>
            <a:pPr>
              <a:buNone/>
            </a:pPr>
            <a:r>
              <a:rPr lang="en-US" b="1" dirty="0"/>
              <a:t>Requirements: </a:t>
            </a:r>
            <a:r>
              <a:rPr lang="en-US" dirty="0"/>
              <a:t>analyzing the baseline plan, the baseline architecture, and the baseline requirements set artifacts to fully elaborate the use cases to be demonstrated at the end of this iteration and their evaluation criteria; updating any requirements set artifacts to reflect changes necessitated by results of this iteration's engineering activities</a:t>
            </a:r>
          </a:p>
          <a:p>
            <a:pPr>
              <a:buNone/>
            </a:pPr>
            <a:endParaRPr lang="en-US" dirty="0"/>
          </a:p>
          <a:p>
            <a:pPr>
              <a:buNone/>
            </a:pPr>
            <a:r>
              <a:rPr lang="en-US" dirty="0"/>
              <a:t> </a:t>
            </a:r>
            <a:r>
              <a:rPr lang="en-US" b="1" dirty="0"/>
              <a:t>Design: </a:t>
            </a:r>
            <a:r>
              <a:rPr lang="en-US" dirty="0"/>
              <a:t>evolving the baseline architecture and the baseline design set artifacts to elaborate fully the design model and test model components necessary to demonstrate against the evaluation criteria allocated to this iteration; updating design set artifacts to reflect changes necessitated by the results of this iteration's engineering activities</a:t>
            </a:r>
          </a:p>
          <a:p>
            <a:pPr>
              <a:buNone/>
            </a:pPr>
            <a:endParaRPr lang="en-US" dirty="0"/>
          </a:p>
          <a:p>
            <a:pPr>
              <a:buNone/>
            </a:pPr>
            <a:r>
              <a:rPr lang="en-US" dirty="0"/>
              <a:t> </a:t>
            </a:r>
            <a:r>
              <a:rPr lang="en-US" b="1" dirty="0"/>
              <a:t>Implementation: </a:t>
            </a:r>
            <a:r>
              <a:rPr lang="en-US" dirty="0"/>
              <a:t>developing or acquiring any new components, and enhancing or modifying any existing components, to demonstrate the evaluation criteria allocated to this iteration; integrating and testing all new and modified components with existing baselines (previous versions) </a:t>
            </a:r>
            <a:br>
              <a:rPr lang="en-US" dirty="0"/>
            </a:br>
            <a:br>
              <a:rPr lang="en-US" dirty="0"/>
            </a:b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002060"/>
                </a:solidFill>
              </a:rPr>
              <a:t>ITERATION WORKFLOWS</a:t>
            </a:r>
            <a:r>
              <a:rPr lang="en-US" sz="2400"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sp>
        <p:nvSpPr>
          <p:cNvPr id="4" name="Content Placeholder 3"/>
          <p:cNvSpPr>
            <a:spLocks noGrp="1"/>
          </p:cNvSpPr>
          <p:nvPr>
            <p:ph idx="1"/>
          </p:nvPr>
        </p:nvSpPr>
        <p:spPr>
          <a:xfrm>
            <a:off x="457200" y="838200"/>
            <a:ext cx="8229600" cy="5287963"/>
          </a:xfrm>
        </p:spPr>
        <p:txBody>
          <a:bodyPr>
            <a:normAutofit fontScale="77500" lnSpcReduction="20000"/>
          </a:bodyPr>
          <a:lstStyle/>
          <a:p>
            <a:pPr>
              <a:buNone/>
            </a:pPr>
            <a:r>
              <a:rPr lang="en-US" b="1" dirty="0"/>
              <a:t>Assessment: </a:t>
            </a:r>
            <a:r>
              <a:rPr lang="en-US" dirty="0"/>
              <a:t>evaluating the results of the iteration, including compliance with the allocated evaluation criteria and the quality of the current baselines; identifying any rework required and determining whether it should be performed before deployment of this release or allocated to the next release; assessing results to improve the basis of the subsequent iteration's plan.</a:t>
            </a:r>
          </a:p>
          <a:p>
            <a:pPr>
              <a:buNone/>
            </a:pPr>
            <a:endParaRPr lang="en-US" dirty="0"/>
          </a:p>
          <a:p>
            <a:pPr>
              <a:buNone/>
            </a:pPr>
            <a:r>
              <a:rPr lang="en-US" b="1" dirty="0"/>
              <a:t>Deployment: </a:t>
            </a:r>
            <a:r>
              <a:rPr lang="en-US" dirty="0"/>
              <a:t>transitioning the release either to an external organization (such as a user, independent verification and validation contractor, or regulatory agency) or to internal closure by conducting a post-mortem so that lessons learned can be captured and reflected in the next iteration </a:t>
            </a:r>
            <a:br>
              <a:rPr lang="en-US" dirty="0"/>
            </a:br>
            <a:br>
              <a:rPr lang="en-US" dirty="0"/>
            </a:br>
            <a:br>
              <a:rPr lang="en-US" dirty="0"/>
            </a:b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002060"/>
                </a:solidFill>
              </a:rPr>
              <a:t>ITERATION WORKFLOWS</a:t>
            </a:r>
            <a:r>
              <a:rPr lang="en-US" sz="2400"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460729" y="990600"/>
            <a:ext cx="8530871" cy="51816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dirty="0">
                <a:solidFill>
                  <a:srgbClr val="002060"/>
                </a:solidFill>
              </a:rPr>
              <a:t>ITERATION WORKFLOWS</a:t>
            </a:r>
            <a:r>
              <a:rPr lang="en-US" sz="2400"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762000" y="955566"/>
            <a:ext cx="7696200" cy="5521434"/>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br>
              <a:rPr lang="en-US" sz="2700" b="1" dirty="0">
                <a:latin typeface="Times New Roman" pitchFamily="18" charset="0"/>
                <a:cs typeface="Times New Roman" pitchFamily="18" charset="0"/>
              </a:rPr>
            </a:br>
            <a:r>
              <a:rPr lang="en-US" sz="2400" b="1" u="sng" dirty="0">
                <a:solidFill>
                  <a:srgbClr val="002060"/>
                </a:solidFill>
              </a:rPr>
              <a:t>ITERATION WORKFLOWS</a:t>
            </a:r>
            <a:r>
              <a:rPr lang="en-US" sz="2400" u="sng" dirty="0">
                <a:solidFill>
                  <a:srgbClr val="002060"/>
                </a:solidFill>
              </a:rPr>
              <a:t> </a:t>
            </a:r>
            <a:br>
              <a:rPr lang="en-US" sz="2400" dirty="0">
                <a:solidFill>
                  <a:srgbClr val="002060"/>
                </a:solidFill>
              </a:rPr>
            </a:br>
            <a:br>
              <a:rPr lang="en-US" sz="2000" dirty="0"/>
            </a:br>
            <a:br>
              <a:rPr lang="en-US" sz="2400" dirty="0"/>
            </a:br>
            <a:br>
              <a:rPr lang="en-US" dirty="0"/>
            </a:br>
            <a:endParaRPr lang="en-US" dirty="0"/>
          </a:p>
        </p:txBody>
      </p:sp>
      <p:pic>
        <p:nvPicPr>
          <p:cNvPr id="7171" name="Picture 3"/>
          <p:cNvPicPr>
            <a:picLocks noGrp="1" noChangeAspect="1" noChangeArrowheads="1"/>
          </p:cNvPicPr>
          <p:nvPr>
            <p:ph idx="1"/>
          </p:nvPr>
        </p:nvPicPr>
        <p:blipFill>
          <a:blip r:embed="rId2"/>
          <a:srcRect/>
          <a:stretch>
            <a:fillRect/>
          </a:stretch>
        </p:blipFill>
        <p:spPr bwMode="auto">
          <a:xfrm>
            <a:off x="457200" y="838200"/>
            <a:ext cx="8229600" cy="57150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BB44B-33D9-182F-8915-D34B2BE29F59}"/>
              </a:ext>
            </a:extLst>
          </p:cNvPr>
          <p:cNvSpPr>
            <a:spLocks noGrp="1"/>
          </p:cNvSpPr>
          <p:nvPr>
            <p:ph idx="1"/>
          </p:nvPr>
        </p:nvSpPr>
        <p:spPr>
          <a:xfrm>
            <a:off x="3048000" y="2667000"/>
            <a:ext cx="3581400" cy="1066800"/>
          </a:xfrm>
        </p:spPr>
        <p:txBody>
          <a:bodyPr>
            <a:normAutofit/>
          </a:bodyPr>
          <a:lstStyle/>
          <a:p>
            <a:pPr marL="0" indent="0" algn="ctr">
              <a:buNone/>
            </a:pPr>
            <a:r>
              <a:rPr lang="en-US" sz="4400" dirty="0">
                <a:latin typeface="Times New Roman" panose="02020603050405020304" pitchFamily="18" charset="0"/>
                <a:cs typeface="Times New Roman" panose="02020603050405020304" pitchFamily="18" charset="0"/>
              </a:rPr>
              <a:t>THANK YOU</a:t>
            </a:r>
          </a:p>
          <a:p>
            <a:pPr marL="0" indent="0" algn="ctr">
              <a:buNone/>
            </a:pPr>
            <a:endParaRPr lang="en-IN" dirty="0"/>
          </a:p>
        </p:txBody>
      </p:sp>
    </p:spTree>
    <p:extLst>
      <p:ext uri="{BB962C8B-B14F-4D97-AF65-F5344CB8AC3E}">
        <p14:creationId xmlns:p14="http://schemas.microsoft.com/office/powerpoint/2010/main" val="2836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700" b="1" dirty="0"/>
              <a:t>ENGINEERING AND PRODUCTION STAGES </a:t>
            </a:r>
            <a:br>
              <a:rPr lang="en-US" sz="2700" dirty="0"/>
            </a:br>
            <a:endParaRPr lang="en-US" sz="2700" dirty="0"/>
          </a:p>
        </p:txBody>
      </p:sp>
      <p:pic>
        <p:nvPicPr>
          <p:cNvPr id="3074" name="Picture 2"/>
          <p:cNvPicPr>
            <a:picLocks noGrp="1" noChangeAspect="1" noChangeArrowheads="1"/>
          </p:cNvPicPr>
          <p:nvPr>
            <p:ph idx="1"/>
          </p:nvPr>
        </p:nvPicPr>
        <p:blipFill>
          <a:blip r:embed="rId2"/>
          <a:srcRect/>
          <a:stretch>
            <a:fillRect/>
          </a:stretch>
        </p:blipFill>
        <p:spPr bwMode="auto">
          <a:xfrm>
            <a:off x="685800" y="2090737"/>
            <a:ext cx="7772400" cy="40481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400" b="1" u="sng" dirty="0"/>
              <a:t>INCEPTION PHASE</a:t>
            </a:r>
            <a:r>
              <a:rPr lang="en-US" sz="2400" u="sng" dirty="0"/>
              <a:t> </a:t>
            </a:r>
            <a:br>
              <a:rPr lang="en-US" sz="2400" dirty="0"/>
            </a:br>
            <a:br>
              <a:rPr lang="en-US" sz="2700" dirty="0"/>
            </a:br>
            <a:endParaRPr lang="en-US" sz="2700" dirty="0"/>
          </a:p>
        </p:txBody>
      </p:sp>
      <p:sp>
        <p:nvSpPr>
          <p:cNvPr id="4" name="Content Placeholder 3"/>
          <p:cNvSpPr>
            <a:spLocks noGrp="1"/>
          </p:cNvSpPr>
          <p:nvPr>
            <p:ph idx="1"/>
          </p:nvPr>
        </p:nvSpPr>
        <p:spPr>
          <a:xfrm>
            <a:off x="457200" y="1371600"/>
            <a:ext cx="8458200" cy="5181600"/>
          </a:xfrm>
        </p:spPr>
        <p:txBody>
          <a:bodyPr>
            <a:normAutofit fontScale="70000" lnSpcReduction="20000"/>
          </a:bodyPr>
          <a:lstStyle/>
          <a:p>
            <a:pPr>
              <a:buNone/>
            </a:pPr>
            <a:r>
              <a:rPr lang="en-US" dirty="0"/>
              <a:t>	The overriding goal of the inception phase is to achieve concurrence among stakeholders on the life-cycle objectives for the project.</a:t>
            </a:r>
            <a:br>
              <a:rPr lang="en-US" dirty="0"/>
            </a:br>
            <a:endParaRPr lang="en-US" b="1" dirty="0"/>
          </a:p>
          <a:p>
            <a:pPr>
              <a:buNone/>
            </a:pPr>
            <a:r>
              <a:rPr lang="en-US" b="1" dirty="0"/>
              <a:t>PRIMARY OBJECTIVES</a:t>
            </a:r>
          </a:p>
          <a:p>
            <a:pPr>
              <a:buFont typeface="Wingdings" pitchFamily="2" charset="2"/>
              <a:buChar char="ü"/>
            </a:pPr>
            <a:r>
              <a:rPr lang="en-US" dirty="0"/>
              <a:t>Establishing the project's software scope and boundary conditions, including an operational concept, acceptance criteria, and a clear understanding of what is and is not intended to be in the product</a:t>
            </a:r>
          </a:p>
          <a:p>
            <a:pPr>
              <a:buFont typeface="Wingdings" pitchFamily="2" charset="2"/>
              <a:buChar char="ü"/>
            </a:pPr>
            <a:r>
              <a:rPr lang="en-US" dirty="0"/>
              <a:t>Discriminating the critical use cases of the system and the primary scenarios of operation that will drive the major design trade-offs</a:t>
            </a:r>
          </a:p>
          <a:p>
            <a:pPr>
              <a:buFont typeface="Wingdings" pitchFamily="2" charset="2"/>
              <a:buChar char="ü"/>
            </a:pPr>
            <a:r>
              <a:rPr lang="en-US" dirty="0"/>
              <a:t>Demonstrating at least one candidate architecture against some of the primary scenarios</a:t>
            </a:r>
          </a:p>
          <a:p>
            <a:pPr>
              <a:buFont typeface="Wingdings" pitchFamily="2" charset="2"/>
              <a:buChar char="ü"/>
            </a:pPr>
            <a:r>
              <a:rPr lang="en-US" dirty="0"/>
              <a:t>Estimating the cost and schedule for the entire project (including detailed estimates for the elaboration phase)</a:t>
            </a:r>
          </a:p>
          <a:p>
            <a:pPr>
              <a:buFont typeface="Wingdings" pitchFamily="2" charset="2"/>
              <a:buChar char="ü"/>
            </a:pPr>
            <a:r>
              <a:rPr lang="en-US" dirty="0"/>
              <a:t>Estimating potential risks (sources of unpredictability) </a:t>
            </a:r>
            <a:br>
              <a:rPr lang="en-US" dirty="0"/>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spcBef>
                <a:spcPts val="0"/>
              </a:spcBef>
            </a:pPr>
            <a:br>
              <a:rPr lang="en-US" sz="2400" b="1" dirty="0"/>
            </a:br>
            <a:br>
              <a:rPr lang="en-US" sz="2400" b="1" dirty="0"/>
            </a:br>
            <a:r>
              <a:rPr lang="en-US" sz="2700" b="1" dirty="0">
                <a:solidFill>
                  <a:srgbClr val="FF0000"/>
                </a:solidFill>
              </a:rPr>
              <a:t>Life Cycle phases</a:t>
            </a:r>
            <a:br>
              <a:rPr lang="en-US" sz="2700" b="1" dirty="0"/>
            </a:br>
            <a:r>
              <a:rPr lang="en-US" sz="2400" b="1" dirty="0"/>
              <a:t>INCEPTION PHASE</a:t>
            </a:r>
            <a:r>
              <a:rPr lang="en-US" sz="2400" dirty="0"/>
              <a:t> </a:t>
            </a:r>
            <a:br>
              <a:rPr lang="en-US" sz="2400" dirty="0"/>
            </a:br>
            <a:br>
              <a:rPr lang="en-US" sz="2700" dirty="0"/>
            </a:br>
            <a:endParaRPr lang="en-US" sz="2700" dirty="0"/>
          </a:p>
        </p:txBody>
      </p:sp>
      <p:sp>
        <p:nvSpPr>
          <p:cNvPr id="4" name="Content Placeholder 3"/>
          <p:cNvSpPr>
            <a:spLocks noGrp="1"/>
          </p:cNvSpPr>
          <p:nvPr>
            <p:ph idx="1"/>
          </p:nvPr>
        </p:nvSpPr>
        <p:spPr>
          <a:xfrm>
            <a:off x="457200" y="1371600"/>
            <a:ext cx="8458200" cy="5181600"/>
          </a:xfrm>
        </p:spPr>
        <p:txBody>
          <a:bodyPr>
            <a:normAutofit fontScale="77500" lnSpcReduction="20000"/>
          </a:bodyPr>
          <a:lstStyle/>
          <a:p>
            <a:pPr>
              <a:buNone/>
            </a:pPr>
            <a:r>
              <a:rPr lang="en-US" b="1" dirty="0"/>
              <a:t>ESSENTIAL  ACTIVITIES</a:t>
            </a:r>
          </a:p>
          <a:p>
            <a:pPr>
              <a:buNone/>
            </a:pPr>
            <a:endParaRPr lang="en-US" b="1" dirty="0"/>
          </a:p>
          <a:p>
            <a:pPr>
              <a:buFont typeface="Wingdings" pitchFamily="2" charset="2"/>
              <a:buChar char="ü"/>
            </a:pPr>
            <a:r>
              <a:rPr lang="en-US" dirty="0"/>
              <a:t> Formulating the scope of the project. The information repository should be sufficient to define the problem space and derive the acceptance criteria for the end product.</a:t>
            </a:r>
          </a:p>
          <a:p>
            <a:pPr>
              <a:buFont typeface="Wingdings" pitchFamily="2" charset="2"/>
              <a:buChar char="ü"/>
            </a:pPr>
            <a:r>
              <a:rPr lang="en-US" dirty="0"/>
              <a:t>Synthesizing the architecture. An information repository is created that is sufficient to demonstrate the feasibility of at least one candidate architecture and an initial baseline of make/buy decisions so that the cost, schedule, and resource estimates can be derived.</a:t>
            </a:r>
          </a:p>
          <a:p>
            <a:pPr>
              <a:buFont typeface="Wingdings" pitchFamily="2" charset="2"/>
              <a:buChar char="ü"/>
            </a:pPr>
            <a:r>
              <a:rPr lang="en-US" dirty="0"/>
              <a:t>Planning and preparing a business case. Alternatives for risk management, staffing, iteration plans, and cost/schedule/ profitability trade-offs are evaluated. </a:t>
            </a:r>
            <a:br>
              <a:rPr lang="en-US" dirty="0"/>
            </a:br>
            <a:br>
              <a:rPr lang="en-US" dirty="0"/>
            </a:b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6290</Words>
  <Application>Microsoft Office PowerPoint</Application>
  <PresentationFormat>On-screen Show (4:3)</PresentationFormat>
  <Paragraphs>415</Paragraphs>
  <Slides>69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Courier New</vt:lpstr>
      <vt:lpstr>Times New Roman</vt:lpstr>
      <vt:lpstr>Wingdings</vt:lpstr>
      <vt:lpstr>Office Theme</vt:lpstr>
      <vt:lpstr>UNIT 2</vt:lpstr>
      <vt:lpstr>Life Cycle phases</vt:lpstr>
      <vt:lpstr>Life Cycle phases</vt:lpstr>
      <vt:lpstr>  Life Cycle phases ENGINEERING AND PRODUCTION STAGES  </vt:lpstr>
      <vt:lpstr>  Life Cycle phases ENGINEERING AND PRODUCTION STAGES  </vt:lpstr>
      <vt:lpstr>  Life Cycle phases ENGINEERING AND PRODUCTION STAGES  </vt:lpstr>
      <vt:lpstr>  Life Cycle phases ENGINEERING AND PRODUCTION STAGES  </vt:lpstr>
      <vt:lpstr>  Life Cycle phases INCEPTION PHASE   </vt:lpstr>
      <vt:lpstr>  Life Cycle phases INCEPTION PHASE   </vt:lpstr>
      <vt:lpstr>  Life Cycle phases INCEPTION PHASE   </vt:lpstr>
      <vt:lpstr>  Life Cycle phases  ELABORATION PHASE   </vt:lpstr>
      <vt:lpstr>  Life Cycle phases  ELABORATION PHASE   </vt:lpstr>
      <vt:lpstr>Life Cycle phases  CONSTRUCTION PHASE</vt:lpstr>
      <vt:lpstr>Life Cycle phases  CONSTRUCTION PHASE</vt:lpstr>
      <vt:lpstr>Life Cycle phases  TRANSITION PHASE</vt:lpstr>
      <vt:lpstr>Life Cycle phases  TRANSITION PHASE</vt:lpstr>
      <vt:lpstr>Artifacts of the process  </vt:lpstr>
      <vt:lpstr> THE ARTIFACT SETS  </vt:lpstr>
      <vt:lpstr>THE MANAGEMENT SET  </vt:lpstr>
      <vt:lpstr>THE MANAGEMENT SET  </vt:lpstr>
      <vt:lpstr>THE MANAGEMENT SET  </vt:lpstr>
      <vt:lpstr>THE ENGINEERING SETS  </vt:lpstr>
      <vt:lpstr>THE ENGINEERING SETS  </vt:lpstr>
      <vt:lpstr>THE ENGINEERING SETS  </vt:lpstr>
      <vt:lpstr>THE ENGINEERING SETS  </vt:lpstr>
      <vt:lpstr>THE ENGINEERING SETS  </vt:lpstr>
      <vt:lpstr>THE ENGINEERING SETS  </vt:lpstr>
      <vt:lpstr>ARTIFACT EVOLUTION OVER THE LIFE CYCLE  </vt:lpstr>
      <vt:lpstr>TEST ARTIFACTS  </vt:lpstr>
      <vt:lpstr>TEST ARTIFACTS  </vt:lpstr>
      <vt:lpstr>TEST ARTIFACTS  </vt:lpstr>
      <vt:lpstr>TEST ARTIFACTS  </vt:lpstr>
      <vt:lpstr>TEST ARTIFACTS  </vt:lpstr>
      <vt:lpstr>PRAGMATIC ARTIFACTS  </vt:lpstr>
      <vt:lpstr>PRAGMATIC ARTIFACTS  </vt:lpstr>
      <vt:lpstr>PRAGMATIC ARTIFACTS  </vt:lpstr>
      <vt:lpstr>MANAGEMENT ARTIFACTS  </vt:lpstr>
      <vt:lpstr>MANAGEMENT ARTIFACTS  </vt:lpstr>
      <vt:lpstr>MANAGEMENT ARTIFACTS  </vt:lpstr>
      <vt:lpstr>MANAGEMENT ARTIFACTS  </vt:lpstr>
      <vt:lpstr>MANAGEMENT ARTIFACTS  </vt:lpstr>
      <vt:lpstr>MANAGEMENT ARTIFACTS  </vt:lpstr>
      <vt:lpstr>MANAGEMENT ARTIFACTS  </vt:lpstr>
      <vt:lpstr>MANAGEMENT ARTIFACTS  </vt:lpstr>
      <vt:lpstr>MANAGEMENT ARTIFACTS  </vt:lpstr>
      <vt:lpstr>ENGINEERING ARTIFACTS  </vt:lpstr>
      <vt:lpstr>ENGINEERING ARTIFACTS  </vt:lpstr>
      <vt:lpstr>ENGINEERING ARTIFACTS  </vt:lpstr>
      <vt:lpstr>ENGINEERING ARTIFACTS  </vt:lpstr>
      <vt:lpstr> ARCHITECTURE: A MANAGEMENT PERSPECTIVE  </vt:lpstr>
      <vt:lpstr> ARCHITECTURE: A MANAGEMENT PERSPECTIVE  </vt:lpstr>
      <vt:lpstr> ARCHITECTURE: A MANAGEMENT PERSPECTIVE  </vt:lpstr>
      <vt:lpstr> ARCHITECTURE: A MANAGEMENT PERSPECTIVE  </vt:lpstr>
      <vt:lpstr>   ARCHITECTURE: A TECHNICAL PERSPECTIVE   </vt:lpstr>
      <vt:lpstr>   ARCHITECTURE: A TECHNICAL PERSPECTIVE   </vt:lpstr>
      <vt:lpstr>   ARCHITECTURE: A TECHNICAL PERSPECTIVE   </vt:lpstr>
      <vt:lpstr>   ARCHITECTURE: A TECHNICAL PERSPECTIVE   </vt:lpstr>
      <vt:lpstr>   ARCHITECTURE: A TECHNICAL PERSPECTIVE   </vt:lpstr>
      <vt:lpstr>    SOFTWARE PROCESS WORKFLOWS    </vt:lpstr>
      <vt:lpstr>    SOFTWARE PROCESS WORKFLOWS    </vt:lpstr>
      <vt:lpstr>    SOFTWARE PROCESS WORKFLOWS    </vt:lpstr>
      <vt:lpstr>    SOFTWARE PROCESS WORKFLOWS    </vt:lpstr>
      <vt:lpstr>    ITERATION WORKFLOWS     </vt:lpstr>
      <vt:lpstr>    ITERATION WORKFLOWS     </vt:lpstr>
      <vt:lpstr>    ITERATION WORKFLOWS     </vt:lpstr>
      <vt:lpstr>    ITERATION WORKFLOWS     </vt:lpstr>
      <vt:lpstr>    ITERATION WORKFLOWS     </vt:lpstr>
      <vt:lpstr>    ITERATION WORKFLOWS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cristin</dc:creator>
  <cp:lastModifiedBy>Jayasri Kotti</cp:lastModifiedBy>
  <cp:revision>74</cp:revision>
  <dcterms:created xsi:type="dcterms:W3CDTF">2020-08-31T04:58:25Z</dcterms:created>
  <dcterms:modified xsi:type="dcterms:W3CDTF">2023-08-09T03:44:52Z</dcterms:modified>
</cp:coreProperties>
</file>